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17" r:id="rId2"/>
    <p:sldId id="432" r:id="rId3"/>
    <p:sldId id="431" r:id="rId4"/>
    <p:sldId id="395" r:id="rId5"/>
    <p:sldId id="418" r:id="rId6"/>
    <p:sldId id="419" r:id="rId7"/>
    <p:sldId id="420" r:id="rId8"/>
    <p:sldId id="413" r:id="rId9"/>
    <p:sldId id="421" r:id="rId10"/>
    <p:sldId id="429" r:id="rId11"/>
    <p:sldId id="403" r:id="rId12"/>
    <p:sldId id="381" r:id="rId13"/>
    <p:sldId id="422" r:id="rId14"/>
    <p:sldId id="407" r:id="rId15"/>
    <p:sldId id="424" r:id="rId16"/>
    <p:sldId id="397" r:id="rId17"/>
    <p:sldId id="430" r:id="rId18"/>
    <p:sldId id="425" r:id="rId19"/>
    <p:sldId id="426" r:id="rId20"/>
    <p:sldId id="297" r:id="rId21"/>
    <p:sldId id="259" r:id="rId22"/>
    <p:sldId id="323" r:id="rId23"/>
    <p:sldId id="320" r:id="rId24"/>
    <p:sldId id="262" r:id="rId25"/>
    <p:sldId id="263" r:id="rId26"/>
    <p:sldId id="324" r:id="rId27"/>
    <p:sldId id="325" r:id="rId28"/>
    <p:sldId id="300" r:id="rId29"/>
    <p:sldId id="303" r:id="rId30"/>
    <p:sldId id="326" r:id="rId31"/>
    <p:sldId id="277" r:id="rId32"/>
    <p:sldId id="327" r:id="rId33"/>
    <p:sldId id="340" r:id="rId34"/>
    <p:sldId id="398" r:id="rId35"/>
    <p:sldId id="341" r:id="rId36"/>
    <p:sldId id="410" r:id="rId37"/>
    <p:sldId id="427" r:id="rId38"/>
    <p:sldId id="374" r:id="rId39"/>
    <p:sldId id="428" r:id="rId40"/>
    <p:sldId id="400" r:id="rId41"/>
    <p:sldId id="399" r:id="rId42"/>
    <p:sldId id="393" r:id="rId43"/>
    <p:sldId id="301" r:id="rId44"/>
    <p:sldId id="281" r:id="rId45"/>
    <p:sldId id="305" r:id="rId46"/>
    <p:sldId id="414" r:id="rId47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86314" autoAdjust="0"/>
  </p:normalViewPr>
  <p:slideViewPr>
    <p:cSldViewPr>
      <p:cViewPr varScale="1">
        <p:scale>
          <a:sx n="63" d="100"/>
          <a:sy n="63" d="100"/>
        </p:scale>
        <p:origin x="858" y="90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7AF63-FFF8-4F84-9484-86256334F247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6F9D6-DC39-4DDF-AE6D-ABED48E22E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806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ED76E-1E9E-4371-A867-6108DD1F8A98}" type="datetimeFigureOut">
              <a:rPr lang="fr-FR" smtClean="0"/>
              <a:pPr/>
              <a:t>23/09/2020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9627D-87A4-4073-8CC8-8970FF7F2E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05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355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avis d’experts</a:t>
            </a:r>
            <a:r>
              <a:rPr lang="fr-FR" baseline="0" dirty="0" smtClean="0"/>
              <a:t> de </a:t>
            </a:r>
            <a:r>
              <a:rPr lang="fr-FR" b="1" baseline="0" dirty="0" smtClean="0"/>
              <a:t>2017</a:t>
            </a:r>
            <a:r>
              <a:rPr lang="fr-FR" baseline="0" dirty="0" smtClean="0"/>
              <a:t>, a émis des recommandations en terme de consommation d’alcool en France en prenant </a:t>
            </a:r>
            <a:r>
              <a:rPr lang="fr-FR" b="1" baseline="0" dirty="0" smtClean="0"/>
              <a:t>mieux en compte le risque de cancer.</a:t>
            </a:r>
          </a:p>
          <a:p>
            <a:r>
              <a:rPr lang="fr-FR" b="1" baseline="0" dirty="0" smtClean="0"/>
              <a:t>L’institut national du cancer </a:t>
            </a:r>
            <a:r>
              <a:rPr lang="fr-FR" baseline="0" dirty="0" smtClean="0"/>
              <a:t>recommande de ne pas consommer d’alcool régulièrement, de réduire autant que possible la consommation et la fréquence </a:t>
            </a:r>
          </a:p>
          <a:p>
            <a:r>
              <a:rPr lang="fr-FR" dirty="0" smtClean="0"/>
              <a:t>1 dose : dose bar : à la maison, on est plus généreux</a:t>
            </a:r>
          </a:p>
          <a:p>
            <a:r>
              <a:rPr lang="fr-FR" dirty="0" smtClean="0"/>
              <a:t>75% de consommateurs sans risque (hormis alcoolisation aigue et accident</a:t>
            </a:r>
            <a:r>
              <a:rPr lang="fr-FR" baseline="0" dirty="0" smtClean="0"/>
              <a:t> par ex,,) 25% de </a:t>
            </a:r>
            <a:r>
              <a:rPr lang="fr-FR" baseline="0" dirty="0" err="1" smtClean="0"/>
              <a:t>consommat</a:t>
            </a:r>
            <a:r>
              <a:rPr lang="fr-FR" baseline="0" dirty="0" smtClean="0"/>
              <a:t>° </a:t>
            </a:r>
            <a:r>
              <a:rPr lang="fr-FR" baseline="0" dirty="0" err="1" smtClean="0"/>
              <a:t>problématiq</a:t>
            </a:r>
            <a:r>
              <a:rPr lang="fr-FR" baseline="0" dirty="0" smtClean="0"/>
              <a:t> dont 5% de maladie (</a:t>
            </a:r>
            <a:r>
              <a:rPr lang="fr-FR" baseline="0" dirty="0" err="1" smtClean="0"/>
              <a:t>releve</a:t>
            </a:r>
            <a:r>
              <a:rPr lang="fr-FR" baseline="0" dirty="0" smtClean="0"/>
              <a:t> d’une prise en charge médicale)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228-8C5E-4BCA-BF2C-5DE447BB1CE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527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149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Un joint contient 6 à 7 x plus de monoxyde de carbone et de goudron (cancérigène) ce qui </a:t>
            </a:r>
            <a:r>
              <a:rPr lang="fr-FR" baseline="0" dirty="0" err="1" smtClean="0"/>
              <a:t>multipliep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</a:t>
            </a:r>
            <a:r>
              <a:rPr lang="fr-FR" baseline="0" dirty="0" smtClean="0"/>
              <a:t> 3 le risque de cancer du poumon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228-8C5E-4BCA-BF2C-5DE447BB1CE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93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228-8C5E-4BCA-BF2C-5DE447BB1CE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910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 FAIT D’AVOIR UN EMPLOI serait</a:t>
            </a:r>
            <a:r>
              <a:rPr lang="fr-FR" baseline="0" dirty="0" smtClean="0"/>
              <a:t> protecteur sur les consommations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884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Toutes les catégories socio-professionnelles sont concernées</a:t>
            </a:r>
          </a:p>
          <a:p>
            <a:r>
              <a:rPr lang="fr-FR" dirty="0" smtClean="0"/>
              <a:t>Alcool: agriculture/</a:t>
            </a:r>
            <a:r>
              <a:rPr lang="fr-FR" dirty="0" err="1" smtClean="0"/>
              <a:t>peche</a:t>
            </a:r>
            <a:r>
              <a:rPr lang="fr-FR" dirty="0" smtClean="0"/>
              <a:t>, BTP, restauration</a:t>
            </a:r>
          </a:p>
          <a:p>
            <a:r>
              <a:rPr lang="fr-FR" dirty="0" smtClean="0"/>
              <a:t>Cannabis: arts et spectacles, BTP, restauration</a:t>
            </a:r>
          </a:p>
          <a:p>
            <a:r>
              <a:rPr lang="fr-FR" dirty="0" smtClean="0"/>
              <a:t>Autres drogues illicites: restauration, info communication,</a:t>
            </a:r>
            <a:r>
              <a:rPr lang="fr-FR" baseline="0" dirty="0" smtClean="0"/>
              <a:t> arts et spectacles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500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Vidéo avec la souris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Avec l'étude ActuSAM ce risque est en moyenne de 17,8 avec un effet-dose marqué allant de 6,4 pour une dose comprise entre 0,5 et 0,8 g/l, de 8,3 entre 0,8 et 1,2 g/l, de 24,4 entre 1,2 et 2 g/l et jusqu'à 44,4 au-delà de 2 g/l.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499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Sujet tabou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890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173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25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428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0,2 g/L ou permis probatoire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773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peut rappeler</a:t>
            </a:r>
            <a:r>
              <a:rPr lang="fr-FR" baseline="0" dirty="0" smtClean="0"/>
              <a:t> les dispositions du CDT, code de SP, code pénal et Code de la route (v infra)</a:t>
            </a:r>
          </a:p>
          <a:p>
            <a:r>
              <a:rPr lang="fr-FR" baseline="0" dirty="0" smtClean="0"/>
              <a:t>Ainsi que mesures encadrement des pots, sanctions disciplinaires, modalités de dépistage</a:t>
            </a:r>
          </a:p>
          <a:p>
            <a:r>
              <a:rPr lang="fr-FR" baseline="0" dirty="0" smtClean="0"/>
              <a:t>Les salariés doivent être régulièrement mis au courant notamment des postes à risque et des modalités de dépistage (aléatoire,,,)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77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Fouille des vestiaires:</a:t>
            </a:r>
            <a:r>
              <a:rPr lang="fr-FR" baseline="0" dirty="0" smtClean="0"/>
              <a:t> à des fins de sécurité, possibilité de fouiller si soupçon de détention OH ou SPA, le salarié doit être </a:t>
            </a:r>
            <a:r>
              <a:rPr lang="fr-FR" baseline="0" smtClean="0"/>
              <a:t>présent ou </a:t>
            </a:r>
            <a:r>
              <a:rPr lang="fr-FR" baseline="0" dirty="0" smtClean="0"/>
              <a:t>avoir </a:t>
            </a:r>
            <a:r>
              <a:rPr lang="fr-FR" baseline="0" smtClean="0"/>
              <a:t>été prévenu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22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010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Autotests possibles (endroit confidentiel, matériel fourni par l’employeur, par exemple le lundi matin avant la prise de poste pour savoir si l’on est positif au test salivaire cannabis,,,, </a:t>
            </a:r>
            <a:r>
              <a:rPr lang="fr-FR" sz="2000" dirty="0" smtClean="0"/>
              <a:t>Si le salarié refuse il peut s’exposer à des sanctions disciplinaires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/>
              <a:t>Dans le RI doivent être</a:t>
            </a:r>
            <a:r>
              <a:rPr lang="fr-FR" sz="2000" baseline="0" dirty="0" smtClean="0"/>
              <a:t> notés: les conséquences d’un résultat positif ou d’un refus du test (sanction)</a:t>
            </a:r>
            <a:endParaRPr lang="fr-FR" sz="2000" dirty="0" smtClean="0"/>
          </a:p>
          <a:p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969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44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test urinaire de dépistage est</a:t>
            </a:r>
            <a:r>
              <a:rPr lang="fr-FR" baseline="0" dirty="0" smtClean="0"/>
              <a:t> tjrs positif si plus de 3 joints par semaine, et il reste positif entre 7 et 14 j pour consommation </a:t>
            </a:r>
            <a:r>
              <a:rPr lang="fr-FR" baseline="0" dirty="0" err="1" smtClean="0"/>
              <a:t>polus</a:t>
            </a:r>
            <a:r>
              <a:rPr lang="fr-FR" baseline="0" dirty="0" smtClean="0"/>
              <a:t> occasionnelle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8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Comité</a:t>
            </a:r>
            <a:r>
              <a:rPr lang="fr-FR" baseline="0" dirty="0" smtClean="0"/>
              <a:t> de pilotage: représentants CSSCT, représentants direction, SST,,,,</a:t>
            </a:r>
          </a:p>
          <a:p>
            <a:r>
              <a:rPr lang="fr-FR" baseline="0" dirty="0" smtClean="0"/>
              <a:t>Cadre d’intervention: comment repérer, sur quels indicateurs s’appuyer? Quel suivi mettre en place, sanctions éventuelles...)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586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92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doit se tenir à des faits pas d’interprétation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45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714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Noter par écrit les instructions données par le médecin au</a:t>
            </a:r>
            <a:r>
              <a:rPr lang="fr-FR" baseline="0" dirty="0" smtClean="0"/>
              <a:t> téléphone</a:t>
            </a:r>
          </a:p>
          <a:p>
            <a:r>
              <a:rPr lang="fr-FR" baseline="0" dirty="0" smtClean="0"/>
              <a:t>Salarié violent: appeler la police ou la gendarmerie (17)</a:t>
            </a:r>
          </a:p>
          <a:p>
            <a:r>
              <a:rPr lang="fr-FR" baseline="0" dirty="0" smtClean="0"/>
              <a:t>Prévenir la famille ou les tiers</a:t>
            </a:r>
          </a:p>
          <a:p>
            <a:r>
              <a:rPr lang="fr-FR" baseline="0" dirty="0" smtClean="0"/>
              <a:t>Le faire raccompagner par un tiers</a:t>
            </a:r>
          </a:p>
          <a:p>
            <a:r>
              <a:rPr lang="fr-FR" baseline="0" dirty="0" smtClean="0"/>
              <a:t>Ne pas le laisser seul au domicile</a:t>
            </a:r>
          </a:p>
          <a:p>
            <a:r>
              <a:rPr lang="fr-FR" baseline="0" dirty="0" smtClean="0"/>
              <a:t>Double de la fiche de constat au salarié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736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retour au travail peut être très anxiogène pour le salarié (peur du jugement, de la sanction...)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774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Signes: Ce sont</a:t>
            </a:r>
            <a:r>
              <a:rPr lang="fr-FR" baseline="0" dirty="0" smtClean="0"/>
              <a:t> des indicateurs d’alerte</a:t>
            </a:r>
          </a:p>
          <a:p>
            <a:r>
              <a:rPr lang="fr-FR" baseline="0" dirty="0" smtClean="0"/>
              <a:t>Échange mené dans des délais brefs après repérage, pendant les heures de travail, au sein de l’entreprise</a:t>
            </a:r>
          </a:p>
          <a:p>
            <a:r>
              <a:rPr lang="fr-FR" baseline="0" dirty="0" smtClean="0"/>
              <a:t>Donner la liste des contacts utiles (drogue info service, écoute alcool, </a:t>
            </a:r>
            <a:r>
              <a:rPr lang="fr-FR" baseline="0" dirty="0" err="1" smtClean="0"/>
              <a:t>anpaa</a:t>
            </a:r>
            <a:r>
              <a:rPr lang="fr-FR" baseline="0" dirty="0" smtClean="0"/>
              <a:t>...)</a:t>
            </a:r>
          </a:p>
          <a:p>
            <a:r>
              <a:rPr lang="fr-FR" baseline="0" dirty="0" smtClean="0"/>
              <a:t>Mettre en place un accompagnement en accord avec le salarié, le responsable hiérarchique, le médecin du travail</a:t>
            </a:r>
          </a:p>
          <a:p>
            <a:r>
              <a:rPr lang="fr-FR" baseline="0" dirty="0" smtClean="0"/>
              <a:t>Suivre les recommandations du MDT (adaptation de poste, reclassement,,,)</a:t>
            </a:r>
          </a:p>
          <a:p>
            <a:r>
              <a:rPr lang="fr-FR" baseline="0" dirty="0" smtClean="0"/>
              <a:t>Programmer des rencontres périodiques avec le responsable hiérarchique pour faire le point sur la situation professionnelle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7672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009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Juste avant ajouter actions employeurs : mise en place prévention collective (COPIL)</a:t>
            </a:r>
          </a:p>
          <a:p>
            <a:r>
              <a:rPr lang="fr-FR" dirty="0" smtClean="0"/>
              <a:t>Rédaction CAT trouble comportement aigu, agir en situation de crise et après l’urgence, encadrement pots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1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</a:t>
            </a:r>
            <a:r>
              <a:rPr lang="fr-FR" baseline="0" dirty="0" smtClean="0"/>
              <a:t> SPA agit au niveau du centre de la récompense du cerveau 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L’addiction est une affection cérébrale chronique, récidivante, caractérisée par la recherche et l’usage compulsifs de drogue, malgré la connaissance de ses conséquences nocives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défintion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88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Utilisation des psychotropes 2x plus importante chez les femmes</a:t>
            </a:r>
          </a:p>
          <a:p>
            <a:r>
              <a:rPr lang="fr-FR" dirty="0" smtClean="0"/>
              <a:t>Chez les 18-25 ans le 2</a:t>
            </a:r>
            <a:r>
              <a:rPr lang="fr-FR" baseline="30000" dirty="0" smtClean="0"/>
              <a:t>ème</a:t>
            </a:r>
            <a:r>
              <a:rPr lang="fr-FR" dirty="0" smtClean="0"/>
              <a:t> produit le plus consommée et l’ecstasy (ou MDMA)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627D-87A4-4073-8CC8-8970FF7F2EE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75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risque mortel: la vitesse</a:t>
            </a:r>
          </a:p>
          <a:p>
            <a:r>
              <a:rPr lang="fr-FR" dirty="0" smtClean="0"/>
              <a:t>Tabac :  73 000 décès par an (nouveau chiffre)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228-8C5E-4BCA-BF2C-5DE447BB1CE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2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Diapo 16 ajouté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228-8C5E-4BCA-BF2C-5DE447BB1CE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73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15.000 décès par cancer :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soit 10 % de la mortalité cancéreuse française annuelle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risque est d’autant plus augmenté si il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associé avec le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tabac </a:t>
            </a:r>
          </a:p>
          <a:p>
            <a:r>
              <a:rPr lang="fr-FR" dirty="0" smtClean="0"/>
              <a:t>75% de consommateurs sans risque (hormis alcoolisation aigue et accident</a:t>
            </a:r>
            <a:r>
              <a:rPr lang="fr-FR" baseline="0" dirty="0" smtClean="0"/>
              <a:t> par exemple,,,)</a:t>
            </a:r>
          </a:p>
          <a:p>
            <a:r>
              <a:rPr lang="fr-FR" baseline="0" dirty="0" smtClean="0"/>
              <a:t>25% de consommations problématiques (problèmes de santé, familiaux, financiers, professionnels...) dont 5% de maladie (relève d’une prise en charge médicale)</a:t>
            </a:r>
            <a:endParaRPr lang="fr-FR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228-8C5E-4BCA-BF2C-5DE447BB1CE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80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avec un coin diagonal 10"/>
          <p:cNvSpPr/>
          <p:nvPr userDrawn="1"/>
        </p:nvSpPr>
        <p:spPr>
          <a:xfrm flipH="1">
            <a:off x="395536" y="4725145"/>
            <a:ext cx="6408712" cy="144015"/>
          </a:xfrm>
          <a:prstGeom prst="round2DiagRect">
            <a:avLst>
              <a:gd name="adj1" fmla="val 26473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823071"/>
            <a:ext cx="7772400" cy="1470025"/>
          </a:xfrm>
        </p:spPr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6400800" cy="122413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</p:spPr>
        <p:txBody>
          <a:bodyPr/>
          <a:lstStyle/>
          <a:p>
            <a:fld id="{495212E2-AB30-4EBB-A471-F9B805141319}" type="datetime1">
              <a:rPr lang="fr-FR" smtClean="0"/>
              <a:pPr/>
              <a:t>23/09/2020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AST_logo-ss_f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16632"/>
            <a:ext cx="1973567" cy="1018803"/>
          </a:xfrm>
          <a:prstGeom prst="rect">
            <a:avLst/>
          </a:prstGeom>
        </p:spPr>
      </p:pic>
      <p:grpSp>
        <p:nvGrpSpPr>
          <p:cNvPr id="8" name="Groupe 18"/>
          <p:cNvGrpSpPr/>
          <p:nvPr userDrawn="1"/>
        </p:nvGrpSpPr>
        <p:grpSpPr>
          <a:xfrm rot="5400000">
            <a:off x="-3129648" y="3116798"/>
            <a:ext cx="6857994" cy="624410"/>
            <a:chOff x="0" y="6200621"/>
            <a:chExt cx="6651098" cy="288017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9" name="Arrondir un rectangle avec un coin diagonal 8"/>
            <p:cNvSpPr/>
            <p:nvPr userDrawn="1"/>
          </p:nvSpPr>
          <p:spPr>
            <a:xfrm flipH="1">
              <a:off x="0" y="6200638"/>
              <a:ext cx="1043608" cy="288000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rgbClr val="147CDA">
                    <a:shade val="30000"/>
                    <a:satMod val="115000"/>
                  </a:srgbClr>
                </a:gs>
                <a:gs pos="50000">
                  <a:srgbClr val="147CDA">
                    <a:shade val="67500"/>
                    <a:satMod val="115000"/>
                  </a:srgbClr>
                </a:gs>
                <a:gs pos="100000">
                  <a:srgbClr val="147CD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Arrondir un rectangle avec un coin diagonal 9"/>
            <p:cNvSpPr/>
            <p:nvPr userDrawn="1"/>
          </p:nvSpPr>
          <p:spPr>
            <a:xfrm flipH="1">
              <a:off x="1160641" y="6200621"/>
              <a:ext cx="5490457" cy="287999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rgbClr val="555555"/>
                </a:gs>
                <a:gs pos="25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rgbClr val="787878"/>
                </a:gs>
              </a:gsLst>
              <a:lin ang="5400000" scaled="0"/>
              <a:tileRect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5724128" y="404664"/>
            <a:ext cx="3240360" cy="914400"/>
          </a:xfrm>
        </p:spPr>
        <p:txBody>
          <a:bodyPr/>
          <a:lstStyle>
            <a:lvl1pPr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b="1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b="1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b="1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E51B-7639-403D-A1F3-41AE37C5AECD}" type="datetime1">
              <a:rPr lang="fr-FR" smtClean="0"/>
              <a:pPr/>
              <a:t>23/09/2020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F132-1C9F-44C0-8769-90C852424CC3}" type="datetime1">
              <a:rPr lang="fr-FR" smtClean="0"/>
              <a:pPr/>
              <a:t>23/09/2020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A762-B544-48C6-9384-1F17B224CD24}" type="datetime1">
              <a:rPr lang="fr-FR" smtClean="0"/>
              <a:pPr/>
              <a:t>23/09/2020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D13-006D-48FA-813B-9472E30D0EFE}" type="datetime1">
              <a:rPr lang="fr-FR" smtClean="0"/>
              <a:pPr/>
              <a:t>23/09/2020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70848" y="6381328"/>
            <a:ext cx="2133600" cy="365125"/>
          </a:xfrm>
        </p:spPr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 descr="AST_logo-ss_f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04448" y="6453336"/>
            <a:ext cx="504056" cy="260206"/>
          </a:xfrm>
          <a:prstGeom prst="rect">
            <a:avLst/>
          </a:prstGeom>
        </p:spPr>
      </p:pic>
      <p:grpSp>
        <p:nvGrpSpPr>
          <p:cNvPr id="11" name="Groupe 10"/>
          <p:cNvGrpSpPr/>
          <p:nvPr userDrawn="1"/>
        </p:nvGrpSpPr>
        <p:grpSpPr>
          <a:xfrm>
            <a:off x="0" y="836728"/>
            <a:ext cx="9144000" cy="144000"/>
            <a:chOff x="0" y="6165304"/>
            <a:chExt cx="9144000" cy="288000"/>
          </a:xfrm>
        </p:grpSpPr>
        <p:sp>
          <p:nvSpPr>
            <p:cNvPr id="12" name="Arrondir un rectangle avec un coin diagonal 11"/>
            <p:cNvSpPr/>
            <p:nvPr userDrawn="1"/>
          </p:nvSpPr>
          <p:spPr>
            <a:xfrm flipH="1">
              <a:off x="0" y="6165304"/>
              <a:ext cx="1043608" cy="288000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Arrondir un rectangle avec un coin diagonal 12"/>
            <p:cNvSpPr/>
            <p:nvPr userDrawn="1"/>
          </p:nvSpPr>
          <p:spPr>
            <a:xfrm flipH="1">
              <a:off x="1152128" y="6165304"/>
              <a:ext cx="7991872" cy="288000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rgbClr val="147CDA">
                    <a:shade val="30000"/>
                    <a:satMod val="115000"/>
                  </a:srgbClr>
                </a:gs>
                <a:gs pos="50000">
                  <a:srgbClr val="147CDA">
                    <a:shade val="67500"/>
                    <a:satMod val="115000"/>
                  </a:srgbClr>
                </a:gs>
                <a:gs pos="100000">
                  <a:srgbClr val="147CD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11560" y="2859013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941168"/>
            <a:ext cx="7772400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</p:spPr>
        <p:txBody>
          <a:bodyPr/>
          <a:lstStyle/>
          <a:p>
            <a:fld id="{E5AE320C-E313-4223-9B57-C6E75F74D0D3}" type="datetime1">
              <a:rPr lang="fr-FR" smtClean="0"/>
              <a:pPr/>
              <a:t>23/09/2020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44208" y="6356350"/>
            <a:ext cx="2133600" cy="365125"/>
          </a:xfrm>
        </p:spPr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18"/>
          <p:cNvGrpSpPr/>
          <p:nvPr userDrawn="1"/>
        </p:nvGrpSpPr>
        <p:grpSpPr>
          <a:xfrm rot="5400000">
            <a:off x="-3129645" y="3116795"/>
            <a:ext cx="6858000" cy="624410"/>
            <a:chOff x="0" y="6200621"/>
            <a:chExt cx="6651098" cy="288017"/>
          </a:xfrm>
        </p:grpSpPr>
        <p:sp>
          <p:nvSpPr>
            <p:cNvPr id="8" name="Arrondir un rectangle avec un coin diagonal 7"/>
            <p:cNvSpPr/>
            <p:nvPr userDrawn="1"/>
          </p:nvSpPr>
          <p:spPr>
            <a:xfrm flipH="1">
              <a:off x="0" y="6200638"/>
              <a:ext cx="1043608" cy="288000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Arrondir un rectangle avec un coin diagonal 8"/>
            <p:cNvSpPr/>
            <p:nvPr userDrawn="1"/>
          </p:nvSpPr>
          <p:spPr>
            <a:xfrm flipH="1">
              <a:off x="1160641" y="6200621"/>
              <a:ext cx="5490457" cy="287999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Arrondir un rectangle avec un coin diagonal 9"/>
          <p:cNvSpPr/>
          <p:nvPr userDrawn="1"/>
        </p:nvSpPr>
        <p:spPr>
          <a:xfrm flipH="1">
            <a:off x="611560" y="4725145"/>
            <a:ext cx="6408712" cy="144015"/>
          </a:xfrm>
          <a:prstGeom prst="round2DiagRect">
            <a:avLst>
              <a:gd name="adj1" fmla="val 26473"/>
              <a:gd name="adj2" fmla="val 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AST_logo-ss_f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04448" y="6453336"/>
            <a:ext cx="504056" cy="2602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 flipH="1">
            <a:off x="395536" y="4725145"/>
            <a:ext cx="5040000" cy="144015"/>
          </a:xfrm>
          <a:prstGeom prst="round2DiagRect">
            <a:avLst>
              <a:gd name="adj1" fmla="val 26473"/>
              <a:gd name="adj2" fmla="val 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11560" y="2859013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941168"/>
            <a:ext cx="7772400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</p:spPr>
        <p:txBody>
          <a:bodyPr/>
          <a:lstStyle/>
          <a:p>
            <a:fld id="{97CBC3AE-4BE8-4E8B-BFC7-54DEAA78A98C}" type="datetime1">
              <a:rPr lang="fr-FR" smtClean="0"/>
              <a:pPr/>
              <a:t>23/09/2020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44208" y="6356350"/>
            <a:ext cx="2133600" cy="365125"/>
          </a:xfrm>
        </p:spPr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18"/>
          <p:cNvGrpSpPr/>
          <p:nvPr userDrawn="1"/>
        </p:nvGrpSpPr>
        <p:grpSpPr>
          <a:xfrm rot="5400000">
            <a:off x="-3143334" y="3130486"/>
            <a:ext cx="6885384" cy="624412"/>
            <a:chOff x="0" y="6200621"/>
            <a:chExt cx="6651098" cy="288018"/>
          </a:xfrm>
        </p:grpSpPr>
        <p:sp>
          <p:nvSpPr>
            <p:cNvPr id="8" name="Arrondir un rectangle avec un coin diagonal 7"/>
            <p:cNvSpPr/>
            <p:nvPr userDrawn="1"/>
          </p:nvSpPr>
          <p:spPr>
            <a:xfrm flipH="1">
              <a:off x="0" y="6200622"/>
              <a:ext cx="1064250" cy="288017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Arrondir un rectangle avec un coin diagonal 8"/>
            <p:cNvSpPr/>
            <p:nvPr userDrawn="1"/>
          </p:nvSpPr>
          <p:spPr>
            <a:xfrm flipH="1">
              <a:off x="1160641" y="6200621"/>
              <a:ext cx="5490457" cy="287999"/>
            </a:xfrm>
            <a:prstGeom prst="round2DiagRect">
              <a:avLst>
                <a:gd name="adj1" fmla="val 26473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 descr="AST_logo-ss_f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04448" y="6453336"/>
            <a:ext cx="504056" cy="2602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5B81-F10D-4AB7-8F50-592C4420D731}" type="datetime1">
              <a:rPr lang="fr-FR" smtClean="0"/>
              <a:pPr/>
              <a:t>23/09/2020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E3AA-0886-480D-B964-4F122A02BE42}" type="datetime1">
              <a:rPr lang="fr-FR" smtClean="0"/>
              <a:pPr/>
              <a:t>23/09/2020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AF71-A5F0-49C8-B787-FD137A6B48B1}" type="datetime1">
              <a:rPr lang="fr-FR" smtClean="0"/>
              <a:pPr/>
              <a:t>23/09/2020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F784-7B51-4F57-A2F8-B47E62D7E1DC}" type="datetime1">
              <a:rPr lang="fr-FR" smtClean="0"/>
              <a:pPr/>
              <a:t>23/09/2020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A371-020C-4D63-B194-B80E46064977}" type="datetime1">
              <a:rPr lang="fr-FR" smtClean="0"/>
              <a:pPr/>
              <a:t>23/09/2020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E7C79-6A8E-4DB3-813E-7C1B00ABAC80}" type="datetime1">
              <a:rPr lang="fr-FR" smtClean="0"/>
              <a:pPr/>
              <a:t>23/09/2020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3BE3-BFED-4E13-8DE1-0E1A598185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fr-FR" sz="3600" b="1" kern="1200" dirty="0" smtClean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i&amp;rct=j&amp;q=&amp;esrc=s&amp;source=images&amp;cd=&amp;ved=2ahUKEwjLj7Pig87ZAhVEqaQKHa3gDSoQjRx6BAgAEAY&amp;url=http://www.1001cocktails.com/magazine/categorie/humour/page/4&amp;psig=AOvVaw2SBb8uVtrZKmiVlNpRBG2a&amp;ust=15200935129897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5040560" cy="1800200"/>
          </a:xfrm>
        </p:spPr>
        <p:txBody>
          <a:bodyPr>
            <a:normAutofit/>
          </a:bodyPr>
          <a:lstStyle/>
          <a:p>
            <a:r>
              <a:rPr lang="fr-FR" dirty="0" smtClean="0"/>
              <a:t>Prévention des addictions en entreprise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5361690"/>
            <a:ext cx="6400800" cy="1235662"/>
          </a:xfrm>
        </p:spPr>
        <p:txBody>
          <a:bodyPr>
            <a:normAutofit/>
          </a:bodyPr>
          <a:lstStyle/>
          <a:p>
            <a:r>
              <a:rPr lang="fr-FR" sz="2000" i="1" dirty="0">
                <a:solidFill>
                  <a:srgbClr val="C00000"/>
                </a:solidFill>
              </a:rPr>
              <a:t>AST 25, journée </a:t>
            </a:r>
            <a:r>
              <a:rPr lang="fr-FR" sz="2000" i="1" dirty="0" smtClean="0">
                <a:solidFill>
                  <a:srgbClr val="C00000"/>
                </a:solidFill>
              </a:rPr>
              <a:t>PRESANSE 24/09/20</a:t>
            </a:r>
          </a:p>
          <a:p>
            <a:r>
              <a:rPr lang="fr-FR" sz="2000" i="1" dirty="0" smtClean="0">
                <a:solidFill>
                  <a:srgbClr val="C00000"/>
                </a:solidFill>
              </a:rPr>
              <a:t>Marie DUBIEZ Médecin du travail</a:t>
            </a:r>
          </a:p>
          <a:p>
            <a:r>
              <a:rPr lang="fr-FR" sz="2000" i="1" dirty="0" smtClean="0">
                <a:solidFill>
                  <a:srgbClr val="C00000"/>
                </a:solidFill>
              </a:rPr>
              <a:t>Marlène BIDOIRE  infirmière en santé au travail</a:t>
            </a:r>
          </a:p>
        </p:txBody>
      </p:sp>
      <p:pic>
        <p:nvPicPr>
          <p:cNvPr id="5" name="irc_mi" descr="Résultat de recherche d'images pour &quot;carte monde humour&quot;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3002823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8539"/>
            <a:ext cx="2138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801"/>
          </a:xfrm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/>
              <a:t>Alcool : les effets à court terme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5879" y="903768"/>
            <a:ext cx="4187825" cy="573209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700" dirty="0" smtClean="0"/>
              <a:t>Une consommation d’alcool peut procurer une sensation </a:t>
            </a:r>
            <a:r>
              <a:rPr lang="fr-FR" sz="2600" dirty="0" smtClean="0"/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1900" dirty="0" smtClean="0"/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600" dirty="0" smtClean="0"/>
              <a:t>de détente 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600" dirty="0" smtClean="0"/>
              <a:t>d’euphorie</a:t>
            </a:r>
            <a:r>
              <a:rPr lang="fr-FR" sz="2600" dirty="0"/>
              <a:t>, </a:t>
            </a:r>
            <a:r>
              <a:rPr lang="fr-FR" sz="2600" dirty="0" smtClean="0"/>
              <a:t>voire d’excitation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600" dirty="0"/>
              <a:t>d</a:t>
            </a:r>
            <a:r>
              <a:rPr lang="fr-FR" sz="2600" dirty="0" smtClean="0"/>
              <a:t>e désinhibition 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600" dirty="0"/>
              <a:t>d</a:t>
            </a:r>
            <a:r>
              <a:rPr lang="fr-FR" sz="2600" dirty="0" smtClean="0"/>
              <a:t>e diminution des </a:t>
            </a:r>
            <a:r>
              <a:rPr lang="fr-FR" sz="2600" dirty="0"/>
              <a:t>réflexes </a:t>
            </a:r>
            <a:endParaRPr lang="fr-FR" sz="2600" dirty="0" smtClean="0"/>
          </a:p>
          <a:p>
            <a:endParaRPr lang="fr-FR" sz="19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700" dirty="0"/>
              <a:t>A plus </a:t>
            </a:r>
            <a:r>
              <a:rPr lang="fr-FR" sz="2700" b="1" dirty="0"/>
              <a:t>fortes doses, </a:t>
            </a:r>
            <a:r>
              <a:rPr lang="fr-FR" sz="2700" dirty="0"/>
              <a:t>c’est l’ivresse:</a:t>
            </a:r>
          </a:p>
          <a:p>
            <a:pPr algn="just">
              <a:lnSpc>
                <a:spcPct val="150000"/>
              </a:lnSpc>
            </a:pPr>
            <a:endParaRPr lang="fr-FR" sz="1600" b="1" dirty="0">
              <a:solidFill>
                <a:srgbClr val="0070C0"/>
              </a:solidFill>
            </a:endParaRP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dirty="0"/>
              <a:t>mauvaise coordination des mouvements 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dirty="0"/>
              <a:t>élocution troublée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dirty="0"/>
              <a:t>diminution des réflexes et de la vigilance 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dirty="0"/>
              <a:t>état de somnolence</a:t>
            </a:r>
            <a:r>
              <a:rPr lang="fr-FR" dirty="0" smtClean="0"/>
              <a:t>...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4722812" y="2276872"/>
            <a:ext cx="4038600" cy="403244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endParaRPr lang="fr-FR" sz="11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900" b="1" dirty="0"/>
              <a:t>De fortes doses d’alcool </a:t>
            </a:r>
            <a:r>
              <a:rPr lang="fr-FR" sz="2900" dirty="0"/>
              <a:t>peuvent également entraîner des </a:t>
            </a:r>
            <a:r>
              <a:rPr lang="fr-FR" sz="2900" b="1" dirty="0"/>
              <a:t>pertes de mémoire allant jusqu’au trou noir</a:t>
            </a:r>
          </a:p>
          <a:p>
            <a:pPr algn="just">
              <a:lnSpc>
                <a:spcPct val="150000"/>
              </a:lnSpc>
            </a:pPr>
            <a:endParaRPr lang="fr-FR" sz="1900" dirty="0" smtClean="0"/>
          </a:p>
          <a:p>
            <a:pPr algn="just">
              <a:lnSpc>
                <a:spcPct val="150000"/>
              </a:lnSpc>
            </a:pPr>
            <a:endParaRPr lang="fr-FR" sz="11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000" dirty="0"/>
              <a:t>À </a:t>
            </a:r>
            <a:r>
              <a:rPr lang="fr-FR" sz="3000" b="1" dirty="0"/>
              <a:t>très fortes doses</a:t>
            </a:r>
            <a:r>
              <a:rPr lang="fr-FR" sz="3000" dirty="0"/>
              <a:t>, la somnolence peut aller jusqu’au </a:t>
            </a:r>
            <a:r>
              <a:rPr lang="fr-FR" sz="3000" b="1" dirty="0"/>
              <a:t>coma éthylique = urgence médicale </a:t>
            </a:r>
            <a:r>
              <a:rPr lang="fr-FR" sz="3000" dirty="0"/>
              <a:t>pouvant entrainer le décès en l’absence de soins</a:t>
            </a:r>
          </a:p>
          <a:p>
            <a:endParaRPr lang="fr-FR" dirty="0"/>
          </a:p>
        </p:txBody>
      </p:sp>
      <p:sp>
        <p:nvSpPr>
          <p:cNvPr id="6" name="AutoShape 4" descr="RÃ©sultat de recherche d'images pour &quot;bonhomme alcoo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Ã©sultat de recherche d'images pour &quot;bonhomme alcool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Picture 8" descr="https://previews.123rf.com/images/coramax/coramax1208/coramax120800879/14799920-les-gens-3d-caract%C3%A8re-humain-personne-porte-un-toast-avec-un-verre-de-champagne-illustration-de-rendu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40" y="229330"/>
            <a:ext cx="1314872" cy="16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Alcool : effets à long terme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1"/>
            <a:ext cx="8460940" cy="417646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r-FR" sz="2200" dirty="0" smtClean="0"/>
              <a:t>Sur le </a:t>
            </a:r>
            <a:r>
              <a:rPr lang="fr-FR" sz="2200" b="1" dirty="0" smtClean="0"/>
              <a:t>système cardiovasculaire </a:t>
            </a:r>
            <a:r>
              <a:rPr lang="fr-FR" sz="2200" dirty="0" smtClean="0"/>
              <a:t>( HTA, AVC, troubles du rythme...)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1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200" dirty="0"/>
              <a:t> </a:t>
            </a:r>
            <a:r>
              <a:rPr lang="fr-FR" sz="2200" dirty="0" smtClean="0"/>
              <a:t>Sur le </a:t>
            </a:r>
            <a:r>
              <a:rPr lang="fr-FR" sz="2200" b="1" dirty="0" smtClean="0"/>
              <a:t>foie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1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200" dirty="0" smtClean="0"/>
              <a:t>Sur le </a:t>
            </a:r>
            <a:r>
              <a:rPr lang="fr-FR" sz="2200" b="1" dirty="0" smtClean="0"/>
              <a:t>système digestif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1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200" dirty="0" smtClean="0"/>
              <a:t>Sur le </a:t>
            </a:r>
            <a:r>
              <a:rPr lang="fr-FR" sz="2200" b="1" dirty="0" smtClean="0"/>
              <a:t>cerveau</a:t>
            </a:r>
            <a:r>
              <a:rPr lang="fr-FR" sz="2200" dirty="0" smtClean="0"/>
              <a:t> :  troubles cognitifs, modification de l’humeur, dépression...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1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200" b="1" dirty="0"/>
              <a:t>Risque accentué de cancer </a:t>
            </a:r>
            <a:r>
              <a:rPr lang="fr-FR" sz="2200" dirty="0"/>
              <a:t>(même à faible dose) : cancer des voies –aérodigestives supérieures, de l’estomac, du foie, du sein et colorectal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200" b="1" dirty="0" smtClean="0"/>
              <a:t>Complications psychosociales </a:t>
            </a:r>
            <a:r>
              <a:rPr lang="fr-FR" sz="2200" dirty="0" smtClean="0"/>
              <a:t>: </a:t>
            </a:r>
            <a:r>
              <a:rPr lang="fr-FR" sz="2200" dirty="0"/>
              <a:t>suicides, homicides, isolement</a:t>
            </a:r>
            <a:r>
              <a:rPr lang="fr-FR" sz="2200" dirty="0" smtClean="0"/>
              <a:t>...</a:t>
            </a:r>
          </a:p>
          <a:p>
            <a:pPr marL="0" indent="0" algn="just">
              <a:buNone/>
            </a:pPr>
            <a:endParaRPr lang="fr-FR" sz="16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fr-FR" sz="2200" dirty="0"/>
          </a:p>
        </p:txBody>
      </p:sp>
      <p:pic>
        <p:nvPicPr>
          <p:cNvPr id="3076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1857400" cy="13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043608" y="6226771"/>
            <a:ext cx="6624736" cy="481135"/>
          </a:xfrm>
        </p:spPr>
        <p:txBody>
          <a:bodyPr/>
          <a:lstStyle/>
          <a:p>
            <a:r>
              <a:rPr lang="fr-FR" dirty="0" smtClean="0"/>
              <a:t>Source </a:t>
            </a:r>
            <a:r>
              <a:rPr lang="fr-FR" dirty="0"/>
              <a:t>: www.e-cancer.fr/Comprendre-prevenir-depister/Reduire-les-risques-de-cancer/Alcool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1580" y="555410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75 % de consommateurs d’alcool sans risque, 25 % de mésusage et 5 % de malades qui relèvent d’une prise en charge médicale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</a:t>
            </a:r>
            <a:r>
              <a:rPr lang="fr-FR" sz="2800" dirty="0" smtClean="0"/>
              <a:t>lcool : Nouvelles recommandations de 2017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7787208" cy="26201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000" dirty="0"/>
              <a:t>Pour limiter les risques pour la santé au cours de la vie, il est recommandé </a:t>
            </a:r>
            <a:r>
              <a:rPr lang="fr-FR" sz="2000" dirty="0" smtClean="0"/>
              <a:t>de </a:t>
            </a:r>
            <a:r>
              <a:rPr lang="fr-FR" sz="2000" dirty="0"/>
              <a:t>n</a:t>
            </a:r>
            <a:r>
              <a:rPr lang="fr-FR" sz="2000" dirty="0" smtClean="0"/>
              <a:t>e </a:t>
            </a:r>
            <a:r>
              <a:rPr lang="fr-FR" sz="2000" dirty="0"/>
              <a:t>pas </a:t>
            </a:r>
            <a:r>
              <a:rPr lang="fr-FR" sz="2000" dirty="0" smtClean="0"/>
              <a:t>consommer :</a:t>
            </a:r>
            <a:endParaRPr lang="fr-FR" sz="2000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b="1" dirty="0" smtClean="0"/>
              <a:t>plus </a:t>
            </a:r>
            <a:r>
              <a:rPr lang="fr-FR" sz="2000" b="1" dirty="0"/>
              <a:t>de 10 </a:t>
            </a:r>
            <a:r>
              <a:rPr lang="fr-FR" sz="2000" b="1" dirty="0" smtClean="0"/>
              <a:t>verres d’alcool par </a:t>
            </a:r>
            <a:r>
              <a:rPr lang="fr-FR" sz="2000" b="1" dirty="0"/>
              <a:t>semaine </a:t>
            </a:r>
            <a:endParaRPr lang="fr-FR" sz="2000" b="1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b="1" dirty="0" smtClean="0"/>
              <a:t>plus </a:t>
            </a:r>
            <a:r>
              <a:rPr lang="fr-FR" sz="2000" b="1" dirty="0"/>
              <a:t>de 2 </a:t>
            </a:r>
            <a:r>
              <a:rPr lang="fr-FR" sz="2000" b="1" dirty="0" smtClean="0"/>
              <a:t>verres</a:t>
            </a:r>
            <a:r>
              <a:rPr lang="fr-FR" sz="2000" b="1" dirty="0"/>
              <a:t> </a:t>
            </a:r>
            <a:r>
              <a:rPr lang="fr-FR" sz="2000" b="1" dirty="0" smtClean="0"/>
              <a:t>standards </a:t>
            </a:r>
            <a:r>
              <a:rPr lang="fr-FR" sz="2000" b="1" dirty="0"/>
              <a:t>par jour </a:t>
            </a:r>
            <a:r>
              <a:rPr lang="fr-FR" sz="2000" b="1" dirty="0" smtClean="0"/>
              <a:t>;</a:t>
            </a:r>
            <a:endParaRPr lang="fr-FR" sz="2000" b="1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2000" dirty="0" smtClean="0"/>
              <a:t>Et </a:t>
            </a:r>
            <a:r>
              <a:rPr lang="fr-FR" sz="2000" dirty="0"/>
              <a:t>a</a:t>
            </a:r>
            <a:r>
              <a:rPr lang="fr-FR" sz="2000" dirty="0" smtClean="0"/>
              <a:t>voir au minimum 2 </a:t>
            </a:r>
            <a:r>
              <a:rPr lang="fr-FR" sz="2000" dirty="0"/>
              <a:t>jours dans la semaine sans consommation.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816868"/>
            <a:ext cx="5936240" cy="285735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75792" y="216499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Rappel : 1h30 pour éliminer un verre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228184" y="2060848"/>
            <a:ext cx="237626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0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Cannabis : généralités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4608512" cy="51485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400" u="sng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prstClr val="black"/>
                </a:solidFill>
              </a:rPr>
              <a:t>SPA </a:t>
            </a:r>
            <a:r>
              <a:rPr lang="fr-FR" dirty="0">
                <a:solidFill>
                  <a:prstClr val="black"/>
                </a:solidFill>
              </a:rPr>
              <a:t>: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prstClr val="black"/>
                </a:solidFill>
              </a:rPr>
              <a:t>delta-9-tetrahydrocannabinol (THC)</a:t>
            </a:r>
          </a:p>
          <a:p>
            <a:pPr lvl="1" algn="just"/>
            <a:endParaRPr lang="fr-FR" sz="1400" dirty="0">
              <a:solidFill>
                <a:prstClr val="black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prstClr val="black"/>
                </a:solidFill>
              </a:rPr>
              <a:t>Consommation sous forme: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sz="2200" dirty="0" smtClean="0">
                <a:solidFill>
                  <a:prstClr val="black"/>
                </a:solidFill>
              </a:rPr>
              <a:t>d’herbe </a:t>
            </a:r>
            <a:r>
              <a:rPr lang="fr-FR" sz="2200" dirty="0">
                <a:solidFill>
                  <a:prstClr val="black"/>
                </a:solidFill>
              </a:rPr>
              <a:t>(marijuana, beuh) 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sz="2200" dirty="0">
                <a:solidFill>
                  <a:prstClr val="black"/>
                </a:solidFill>
              </a:rPr>
              <a:t>de résine (haschich, shit, </a:t>
            </a:r>
            <a:r>
              <a:rPr lang="fr-FR" sz="2200" dirty="0" err="1">
                <a:solidFill>
                  <a:prstClr val="black"/>
                </a:solidFill>
              </a:rPr>
              <a:t>chichon</a:t>
            </a:r>
            <a:r>
              <a:rPr lang="fr-FR" sz="2200" dirty="0" smtClean="0">
                <a:solidFill>
                  <a:prstClr val="black"/>
                </a:solidFill>
              </a:rPr>
              <a:t>)</a:t>
            </a:r>
          </a:p>
          <a:p>
            <a:pPr marL="914400" lvl="2" indent="0" algn="just">
              <a:buNone/>
            </a:pPr>
            <a:endParaRPr lang="fr-FR" sz="1400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Généralement </a:t>
            </a:r>
            <a:r>
              <a:rPr lang="fr-FR" b="1" dirty="0"/>
              <a:t>fumé mélangé à du tabac </a:t>
            </a:r>
          </a:p>
          <a:p>
            <a:pPr marL="457200" lvl="1" indent="0">
              <a:buNone/>
            </a:pPr>
            <a:r>
              <a:rPr lang="fr-FR" dirty="0"/>
              <a:t>	(joint, pétard, </a:t>
            </a:r>
            <a:r>
              <a:rPr lang="fr-FR" dirty="0" err="1"/>
              <a:t>bedot</a:t>
            </a:r>
            <a:r>
              <a:rPr lang="fr-FR" dirty="0"/>
              <a:t>)</a:t>
            </a:r>
          </a:p>
          <a:p>
            <a:pPr marL="914400" lvl="2" indent="0" algn="just">
              <a:buNone/>
            </a:pPr>
            <a:endParaRPr lang="fr-FR" sz="2200" dirty="0">
              <a:solidFill>
                <a:prstClr val="black"/>
              </a:solidFill>
            </a:endParaRPr>
          </a:p>
          <a:p>
            <a:pPr marL="914400" lvl="2" indent="0" algn="just">
              <a:lnSpc>
                <a:spcPct val="100000"/>
              </a:lnSpc>
              <a:buNone/>
            </a:pPr>
            <a:endParaRPr lang="fr-FR" sz="2200" u="sng" dirty="0"/>
          </a:p>
          <a:p>
            <a:pPr marL="0" indent="0">
              <a:buNone/>
            </a:pPr>
            <a:endParaRPr lang="fr-FR" sz="1400" u="sng" dirty="0"/>
          </a:p>
        </p:txBody>
      </p:sp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287"/>
            <a:ext cx="3845054" cy="30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Cannabis: effets à court terme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63368"/>
            <a:ext cx="8424936" cy="47275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a</a:t>
            </a:r>
            <a:r>
              <a:rPr lang="fr-FR" sz="2200" dirty="0" smtClean="0"/>
              <a:t>tteinte </a:t>
            </a:r>
            <a:r>
              <a:rPr lang="fr-FR" sz="2200" dirty="0"/>
              <a:t>de la coordination et de la notion du </a:t>
            </a:r>
            <a:r>
              <a:rPr lang="fr-FR" sz="2200" dirty="0" smtClean="0"/>
              <a:t>temps, baisse des réflexes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m</a:t>
            </a:r>
            <a:r>
              <a:rPr lang="fr-FR" sz="2200" dirty="0" smtClean="0"/>
              <a:t>odification </a:t>
            </a:r>
            <a:r>
              <a:rPr lang="fr-FR" sz="2200" dirty="0"/>
              <a:t>des émotions</a:t>
            </a:r>
            <a:r>
              <a:rPr lang="fr-FR" sz="2200" dirty="0" smtClean="0"/>
              <a:t>, des perceptions sensorielles majorées =&gt; </a:t>
            </a:r>
            <a:r>
              <a:rPr lang="fr-FR" sz="2200" i="1" dirty="0" smtClean="0"/>
              <a:t>Bad Trip</a:t>
            </a:r>
            <a:endParaRPr lang="fr-FR" sz="22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p</a:t>
            </a:r>
            <a:r>
              <a:rPr lang="fr-FR" sz="2200" dirty="0" smtClean="0"/>
              <a:t>erte </a:t>
            </a:r>
            <a:r>
              <a:rPr lang="fr-FR" sz="2200" dirty="0"/>
              <a:t>de </a:t>
            </a:r>
            <a:r>
              <a:rPr lang="fr-FR" sz="2200" dirty="0" smtClean="0"/>
              <a:t>mémoire, de concentration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a</a:t>
            </a:r>
            <a:r>
              <a:rPr lang="fr-FR" sz="2200" dirty="0" smtClean="0"/>
              <a:t>pparition de vertiges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p</a:t>
            </a:r>
            <a:r>
              <a:rPr lang="fr-FR" sz="2200" dirty="0" smtClean="0"/>
              <a:t>rise </a:t>
            </a:r>
            <a:r>
              <a:rPr lang="fr-FR" sz="2200" dirty="0"/>
              <a:t>de </a:t>
            </a:r>
            <a:r>
              <a:rPr lang="fr-FR" sz="2200" dirty="0" smtClean="0"/>
              <a:t>risques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000" i="1" dirty="0" smtClean="0"/>
              <a:t>Les effets psychoactifs d’un joint peuvent durer jusqu’à </a:t>
            </a:r>
            <a:r>
              <a:rPr lang="fr-FR" sz="2000" b="1" i="1" dirty="0" smtClean="0"/>
              <a:t>10 heures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Source: Formation Repit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555282"/>
            <a:ext cx="659406" cy="655754"/>
          </a:xfrm>
          <a:prstGeom prst="rect">
            <a:avLst/>
          </a:prstGeom>
        </p:spPr>
      </p:pic>
      <p:pic>
        <p:nvPicPr>
          <p:cNvPr id="6" name="Picture 6" descr="cervea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1953969" cy="158417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522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Cannabis et conduite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24917"/>
            <a:ext cx="8568952" cy="515959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Diminution des réflexes, </a:t>
            </a:r>
            <a:r>
              <a:rPr lang="fr-FR" sz="2200" dirty="0"/>
              <a:t>mauvaise coordination </a:t>
            </a:r>
            <a:r>
              <a:rPr lang="fr-FR" sz="2200" dirty="0" smtClean="0"/>
              <a:t>des gestes</a:t>
            </a:r>
            <a:r>
              <a:rPr lang="fr-FR" sz="2200" dirty="0"/>
              <a:t>, </a:t>
            </a:r>
            <a:r>
              <a:rPr lang="fr-FR" sz="2200" dirty="0" smtClean="0"/>
              <a:t>difficultés </a:t>
            </a:r>
            <a:r>
              <a:rPr lang="fr-FR" sz="2200" dirty="0"/>
              <a:t>à maintenir sa </a:t>
            </a:r>
            <a:r>
              <a:rPr lang="fr-FR" sz="2200" dirty="0" smtClean="0"/>
              <a:t>trajectoire, perdurent plusieurs </a:t>
            </a:r>
            <a:r>
              <a:rPr lang="fr-FR" sz="2200" dirty="0"/>
              <a:t>heures </a:t>
            </a:r>
            <a:r>
              <a:rPr lang="fr-FR" sz="2200" dirty="0" smtClean="0"/>
              <a:t>après la consommation.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Le </a:t>
            </a:r>
            <a:r>
              <a:rPr lang="fr-FR" sz="2200" b="1" dirty="0"/>
              <a:t>cannabis </a:t>
            </a:r>
            <a:r>
              <a:rPr lang="fr-FR" sz="2200" b="1" dirty="0" smtClean="0"/>
              <a:t>est </a:t>
            </a:r>
            <a:r>
              <a:rPr lang="fr-FR" sz="2200" b="1" dirty="0"/>
              <a:t>dangereux au </a:t>
            </a:r>
            <a:r>
              <a:rPr lang="fr-FR" sz="2200" b="1" dirty="0" smtClean="0"/>
              <a:t>volant</a:t>
            </a:r>
            <a:r>
              <a:rPr lang="fr-FR" sz="2200" b="1" dirty="0"/>
              <a:t> </a:t>
            </a:r>
            <a:r>
              <a:rPr lang="fr-FR" sz="2200" dirty="0" smtClean="0"/>
              <a:t>: </a:t>
            </a:r>
            <a:endParaRPr lang="fr-FR" sz="22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Les conducteurs sous l’emprise du cannabis ont 1,8 fois </a:t>
            </a:r>
            <a:r>
              <a:rPr lang="fr-FR" sz="2000" dirty="0"/>
              <a:t>plus de risques </a:t>
            </a:r>
            <a:r>
              <a:rPr lang="fr-FR" sz="2000" dirty="0" smtClean="0"/>
              <a:t>de provoquer </a:t>
            </a:r>
            <a:r>
              <a:rPr lang="fr-FR" sz="2000" dirty="0"/>
              <a:t>un accident </a:t>
            </a:r>
            <a:r>
              <a:rPr lang="fr-FR" sz="2000" dirty="0" smtClean="0"/>
              <a:t>mortel. 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fr-FR" sz="14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i="1" dirty="0" smtClean="0"/>
              <a:t>Ce risque est multiplié par 29 </a:t>
            </a:r>
            <a:r>
              <a:rPr lang="fr-FR" sz="2000" b="1" i="1" dirty="0"/>
              <a:t>en </a:t>
            </a:r>
            <a:r>
              <a:rPr lang="fr-FR" sz="2000" b="1" i="1" dirty="0" smtClean="0"/>
              <a:t>cas de </a:t>
            </a:r>
            <a:r>
              <a:rPr lang="fr-FR" sz="2000" b="1" i="1" dirty="0"/>
              <a:t>consommation associée </a:t>
            </a:r>
            <a:r>
              <a:rPr lang="fr-FR" sz="2000" b="1" i="1" dirty="0" smtClean="0"/>
              <a:t>d’alcool.</a:t>
            </a:r>
            <a:endParaRPr lang="fr-FR" sz="2000" b="1" i="1" dirty="0"/>
          </a:p>
          <a:p>
            <a:pPr marL="0" indent="0" algn="just">
              <a:buNone/>
            </a:pPr>
            <a:r>
              <a:rPr lang="fr-FR" sz="2400" dirty="0"/>
              <a:t>	 </a:t>
            </a:r>
            <a:r>
              <a:rPr lang="fr-FR" sz="2400" dirty="0" smtClean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Source Etude ActuSAM 2016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053" y="170568"/>
            <a:ext cx="2081419" cy="495576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4"/>
          <a:srcRect l="4952" t="33132" r="43881" b="55651"/>
          <a:stretch/>
        </p:blipFill>
        <p:spPr>
          <a:xfrm>
            <a:off x="6019800" y="2486669"/>
            <a:ext cx="1745135" cy="12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437112"/>
            <a:ext cx="77724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Consommations et milieu professionnel :</a:t>
            </a:r>
            <a:br>
              <a:rPr lang="fr-FR" dirty="0" smtClean="0"/>
            </a:br>
            <a:r>
              <a:rPr lang="fr-FR" dirty="0" smtClean="0"/>
              <a:t>quelles conséquences possibles ?</a:t>
            </a: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5373216"/>
            <a:ext cx="6400800" cy="792088"/>
          </a:xfrm>
        </p:spPr>
        <p:txBody>
          <a:bodyPr>
            <a:normAutofit/>
          </a:bodyPr>
          <a:lstStyle/>
          <a:p>
            <a:r>
              <a:rPr lang="fr-FR" sz="2000" i="1" dirty="0"/>
              <a:t>AST 25, journée </a:t>
            </a:r>
            <a:r>
              <a:rPr lang="fr-FR" sz="2000" i="1" dirty="0" smtClean="0"/>
              <a:t>PRESANSE 24/09/20</a:t>
            </a:r>
            <a:endParaRPr lang="fr-FR" sz="2000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2065473" y="2660353"/>
            <a:ext cx="2771240" cy="75909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720080" cy="2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Consommations et milieu professionnel (1) </a:t>
            </a:r>
            <a:endParaRPr lang="fr-FR" sz="28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96944" cy="5694056"/>
          </a:xfrm>
        </p:spPr>
      </p:pic>
    </p:spTree>
    <p:extLst>
      <p:ext uri="{BB962C8B-B14F-4D97-AF65-F5344CB8AC3E}">
        <p14:creationId xmlns:p14="http://schemas.microsoft.com/office/powerpoint/2010/main" val="24132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Consommations en milieu professionnel (2)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06056" cy="56166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L</a:t>
            </a:r>
            <a:r>
              <a:rPr lang="fr-FR" sz="2200" dirty="0" smtClean="0"/>
              <a:t>a </a:t>
            </a:r>
            <a:r>
              <a:rPr lang="fr-FR" sz="2200" dirty="0"/>
              <a:t>consommation de </a:t>
            </a:r>
            <a:r>
              <a:rPr lang="fr-FR" sz="2200" dirty="0" smtClean="0"/>
              <a:t>Substances Psychoactives majore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 smtClean="0"/>
              <a:t>les </a:t>
            </a:r>
            <a:r>
              <a:rPr lang="fr-FR" sz="2200" b="1" dirty="0"/>
              <a:t>risques </a:t>
            </a:r>
            <a:r>
              <a:rPr lang="fr-FR" sz="2200" b="1" dirty="0" smtClean="0"/>
              <a:t>d’ AT </a:t>
            </a:r>
            <a:r>
              <a:rPr lang="fr-FR" sz="2200" dirty="0" smtClean="0"/>
              <a:t>: </a:t>
            </a:r>
            <a:r>
              <a:rPr lang="fr-FR" sz="2200" dirty="0"/>
              <a:t>15 à </a:t>
            </a:r>
            <a:r>
              <a:rPr lang="fr-FR" sz="2200" dirty="0" smtClean="0"/>
              <a:t>20 %</a:t>
            </a:r>
            <a:endParaRPr lang="fr-FR" sz="22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/>
              <a:t>les </a:t>
            </a:r>
            <a:r>
              <a:rPr lang="fr-FR" sz="2200" b="1" dirty="0"/>
              <a:t>risques routiers </a:t>
            </a:r>
            <a:r>
              <a:rPr lang="fr-FR" sz="2200" b="1" dirty="0" smtClean="0"/>
              <a:t>mortels </a:t>
            </a:r>
            <a:r>
              <a:rPr lang="fr-FR" sz="2200" dirty="0" smtClean="0"/>
              <a:t>(étude ActuSAM 2016)</a:t>
            </a:r>
            <a:endParaRPr lang="fr-FR" sz="2200" dirty="0"/>
          </a:p>
          <a:p>
            <a:pPr lvl="2" algn="just">
              <a:lnSpc>
                <a:spcPct val="150000"/>
              </a:lnSpc>
            </a:pPr>
            <a:r>
              <a:rPr lang="fr-FR" sz="1800" dirty="0" smtClean="0"/>
              <a:t> cannabis seul: risque multiplié par 1,8</a:t>
            </a:r>
          </a:p>
          <a:p>
            <a:pPr lvl="2" algn="just">
              <a:lnSpc>
                <a:spcPct val="150000"/>
              </a:lnSpc>
            </a:pPr>
            <a:r>
              <a:rPr lang="fr-FR" sz="1800" dirty="0" smtClean="0"/>
              <a:t> alcool seul : risque  multiplié par 17 </a:t>
            </a:r>
          </a:p>
          <a:p>
            <a:pPr lvl="2" algn="just">
              <a:lnSpc>
                <a:spcPct val="150000"/>
              </a:lnSpc>
            </a:pPr>
            <a:r>
              <a:rPr lang="fr-FR" sz="1800" dirty="0" smtClean="0"/>
              <a:t> alcool + cannabis : risque multiplié par 29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b="1" dirty="0"/>
              <a:t>l’absentéisme, les retards,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b="1" dirty="0"/>
              <a:t>les erreurs </a:t>
            </a:r>
            <a:endParaRPr lang="fr-FR" sz="2200" b="1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b="1" dirty="0" smtClean="0"/>
              <a:t>les </a:t>
            </a:r>
            <a:r>
              <a:rPr lang="fr-FR" sz="2200" b="1" dirty="0"/>
              <a:t>conflits, les sanctions disciplinaires</a:t>
            </a:r>
            <a:r>
              <a:rPr lang="fr-FR" sz="2200" dirty="0"/>
              <a:t> pouvant aller jusqu’au licenciement </a:t>
            </a:r>
            <a:endParaRPr lang="fr-FR" sz="2200" dirty="0" smtClean="0"/>
          </a:p>
          <a:p>
            <a:pPr marL="914400" lvl="2" indent="0" algn="just">
              <a:lnSpc>
                <a:spcPct val="150000"/>
              </a:lnSpc>
              <a:buNone/>
            </a:pPr>
            <a:endParaRPr lang="fr-FR" sz="2200" dirty="0" smtClean="0"/>
          </a:p>
          <a:p>
            <a:pPr lvl="1" algn="just">
              <a:buFont typeface="Wingdings" panose="05000000000000000000" pitchFamily="2" charset="2"/>
              <a:buChar char="ü"/>
            </a:pPr>
            <a:endParaRPr lang="fr-FR" sz="26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560840" cy="365125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Source </a:t>
            </a:r>
            <a:r>
              <a:rPr lang="fr-FR" dirty="0"/>
              <a:t>Etude </a:t>
            </a:r>
            <a:r>
              <a:rPr lang="fr-FR" dirty="0" smtClean="0"/>
              <a:t>ActuSAM (Stupéfiants et accidents mortels) OFDT 2016, </a:t>
            </a:r>
            <a:endParaRPr lang="fr-FR" dirty="0"/>
          </a:p>
          <a:p>
            <a:endParaRPr lang="fr-FR" dirty="0"/>
          </a:p>
        </p:txBody>
      </p:sp>
      <p:pic>
        <p:nvPicPr>
          <p:cNvPr id="5" name="Picture 18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9000"/>
            <a:ext cx="142092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smtClean="0"/>
              <a:t>Consommations et </a:t>
            </a:r>
            <a:r>
              <a:rPr lang="fr-FR" sz="2800" dirty="0" smtClean="0"/>
              <a:t>milieu professionnel (3) 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18457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200" dirty="0" smtClean="0"/>
              <a:t>Face à la problématique des consommations en entreprise, les employeurs peuvent se sentir parfois </a:t>
            </a:r>
            <a:r>
              <a:rPr lang="fr-FR" sz="2200" b="1" dirty="0" smtClean="0"/>
              <a:t>démunis </a:t>
            </a:r>
            <a:r>
              <a:rPr lang="fr-FR" sz="2200" dirty="0" smtClean="0"/>
              <a:t>: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1200" u="sng" dirty="0" smtClean="0"/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/>
              <a:t>Méconnaissance des produits et de leurs effets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endParaRPr lang="fr-FR" sz="1100" dirty="0" smtClean="0"/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/>
              <a:t>L</a:t>
            </a:r>
            <a:r>
              <a:rPr lang="fr-FR" sz="2000" dirty="0" smtClean="0"/>
              <a:t>égislation </a:t>
            </a:r>
            <a:r>
              <a:rPr lang="fr-FR" sz="2000" dirty="0"/>
              <a:t>soit inexistante, soit </a:t>
            </a:r>
            <a:r>
              <a:rPr lang="fr-FR" sz="2000" dirty="0" smtClean="0"/>
              <a:t>en permanente évolution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endParaRPr lang="fr-FR" sz="1100" u="sng" dirty="0" smtClean="0"/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/>
              <a:t>C</a:t>
            </a:r>
            <a:r>
              <a:rPr lang="fr-FR" sz="2000" dirty="0" smtClean="0"/>
              <a:t>onsommations sur le lieu de travail souvent supposées mais difficiles à prouver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endParaRPr lang="fr-FR" sz="1100" dirty="0" smtClean="0"/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/>
              <a:t>G</a:t>
            </a:r>
            <a:r>
              <a:rPr lang="fr-FR" sz="2000" dirty="0" smtClean="0"/>
              <a:t>estion parfois délicate des situations aiguës nécessité </a:t>
            </a:r>
            <a:r>
              <a:rPr lang="fr-FR" sz="2000" dirty="0"/>
              <a:t>de remettre </a:t>
            </a:r>
            <a:r>
              <a:rPr lang="fr-FR" sz="2000" dirty="0" smtClean="0"/>
              <a:t>en </a:t>
            </a:r>
            <a:r>
              <a:rPr lang="fr-FR" sz="2000" dirty="0"/>
              <a:t>question certaines conditions de </a:t>
            </a:r>
            <a:r>
              <a:rPr lang="fr-FR" sz="2000" dirty="0" smtClean="0"/>
              <a:t>travail dans l’entreprise</a:t>
            </a:r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7" name="AutoShape 8" descr="Personnage en questionnement - Amelior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2" descr="Le mémoire : questionnements. | art, langage, apprentiss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15" y="20608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Préambule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37321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La présentation sera composée de 3 parties: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2200" dirty="0" smtClean="0"/>
              <a:t>1</a:t>
            </a:r>
            <a:r>
              <a:rPr lang="fr-FR" sz="2200" baseline="30000" dirty="0" smtClean="0"/>
              <a:t>ere</a:t>
            </a:r>
            <a:r>
              <a:rPr lang="fr-FR" sz="2200" dirty="0" smtClean="0"/>
              <a:t> partie: généralités concernant les substances psychoactives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2200" dirty="0" smtClean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2200" dirty="0" smtClean="0"/>
              <a:t>2e partie: conséquences possibles des consommations en milieu professionnel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2200" dirty="0" smtClean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2200" dirty="0" smtClean="0"/>
              <a:t>3</a:t>
            </a:r>
            <a:r>
              <a:rPr lang="fr-FR" sz="2200" baseline="30000" dirty="0" smtClean="0"/>
              <a:t>e</a:t>
            </a:r>
            <a:r>
              <a:rPr lang="fr-FR" sz="2200" dirty="0" smtClean="0"/>
              <a:t> partie : démarches de préventions pouvant être appliquées en entreprise</a:t>
            </a:r>
            <a:endParaRPr lang="fr-FR" sz="2200" dirty="0"/>
          </a:p>
          <a:p>
            <a:pPr marL="0" indent="0" algn="just">
              <a:lnSpc>
                <a:spcPct val="120000"/>
              </a:lnSpc>
              <a:buNone/>
            </a:pPr>
            <a:endParaRPr lang="fr-FR" dirty="0"/>
          </a:p>
          <a:p>
            <a:pPr marL="0" indent="0" algn="just">
              <a:lnSpc>
                <a:spcPct val="120000"/>
              </a:lnSpc>
              <a:buNone/>
            </a:pPr>
            <a:endParaRPr lang="fr-FR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/>
              <a:t>L'ensemble des supports présentés vous sera transmis par mail dès la fin du webinaire. (REPLAY et présentation)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fr-FR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fr-FR" dirty="0"/>
              <a:t> </a:t>
            </a:r>
          </a:p>
          <a:p>
            <a:pPr algn="just">
              <a:lnSpc>
                <a:spcPct val="12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9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867" y="2636911"/>
            <a:ext cx="7772400" cy="129614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/>
              <a:t>P</a:t>
            </a:r>
            <a:r>
              <a:rPr lang="fr-FR" sz="3200" dirty="0" smtClean="0"/>
              <a:t>révention des risques liés aux consommations en milieu professionnel : apport de la règlementation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2776043" y="1865265"/>
            <a:ext cx="2621094" cy="83152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La réglementation - AGE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58" y="477939"/>
            <a:ext cx="2018191" cy="187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720080" cy="2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+mn-lt"/>
              </a:rPr>
              <a:t>Alcool et code du travail (1)</a:t>
            </a:r>
            <a:endParaRPr lang="fr-FR" sz="2800" dirty="0">
              <a:latin typeface="+mn-lt"/>
            </a:endParaRPr>
          </a:p>
        </p:txBody>
      </p:sp>
      <p:sp>
        <p:nvSpPr>
          <p:cNvPr id="28" name="Espace réservé du contenu 27"/>
          <p:cNvSpPr>
            <a:spLocks noGrp="1"/>
          </p:cNvSpPr>
          <p:nvPr>
            <p:ph idx="1"/>
          </p:nvPr>
        </p:nvSpPr>
        <p:spPr>
          <a:xfrm>
            <a:off x="323528" y="1268760"/>
            <a:ext cx="8136904" cy="51845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 </a:t>
            </a:r>
            <a:r>
              <a:rPr lang="fr-FR" dirty="0" smtClean="0"/>
              <a:t>Art. R4228-20 : </a:t>
            </a:r>
            <a:r>
              <a:rPr lang="fr-FR" sz="2000" dirty="0" smtClean="0"/>
              <a:t>Aucune </a:t>
            </a:r>
            <a:r>
              <a:rPr lang="fr-FR" sz="2000" dirty="0"/>
              <a:t>boisson alcoolisée autre que le vin, la bière, le cidre et le poiré n’est autorisée sur le lieu de </a:t>
            </a:r>
            <a:r>
              <a:rPr lang="fr-FR" sz="2000" dirty="0" smtClean="0"/>
              <a:t>travail.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 smtClean="0"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 smtClean="0"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 smtClean="0"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>
              <a:latin typeface="Arial Rounded MT Bold" panose="020F0704030504030204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 descr="RÃ©sultat de recherche d'images pour &quot;alcool photos ancienn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4006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+mn-lt"/>
              </a:rPr>
              <a:t>Alcool et </a:t>
            </a:r>
            <a:r>
              <a:rPr lang="fr-FR" sz="2800" dirty="0">
                <a:latin typeface="+mn-lt"/>
              </a:rPr>
              <a:t>code du </a:t>
            </a:r>
            <a:r>
              <a:rPr lang="fr-FR" sz="2800" dirty="0" smtClean="0">
                <a:latin typeface="+mn-lt"/>
              </a:rPr>
              <a:t>travail (2)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51125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Art. R4228- 21: Il </a:t>
            </a:r>
            <a:r>
              <a:rPr lang="fr-FR" sz="2200" dirty="0"/>
              <a:t>est interdit de laisser entrer ou séjourner dans les lieux de travail des personnes en état </a:t>
            </a:r>
            <a:r>
              <a:rPr lang="fr-FR" sz="2200" dirty="0" smtClean="0"/>
              <a:t>d'ivresse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Art. L122-40: L’employeur </a:t>
            </a:r>
            <a:r>
              <a:rPr lang="fr-FR" sz="2200" dirty="0"/>
              <a:t>peut prendre toute mesure pour sanctionner un salarié qui serait en état d’ébriété</a:t>
            </a:r>
            <a:r>
              <a:rPr lang="fr-FR" sz="2200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Art. R4225-2: Les </a:t>
            </a:r>
            <a:r>
              <a:rPr lang="fr-FR" sz="2200" dirty="0"/>
              <a:t>employeurs doivent mettre à la disposition des travailleurs de l’eau potable et fraîche pour la boisson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>
              <a:latin typeface="Arial Rounded MT Bold" panose="020F0704030504030204" pitchFamily="34" charset="0"/>
            </a:endParaRPr>
          </a:p>
          <a:p>
            <a:endParaRPr lang="fr-FR" dirty="0"/>
          </a:p>
        </p:txBody>
      </p:sp>
      <p:pic>
        <p:nvPicPr>
          <p:cNvPr id="4" name="Picture 4" descr="Résultat de recherche d'images pour &quot;un verre + un verre = stop imag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1080120" cy="9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+mn-lt"/>
              </a:rPr>
              <a:t>Alcool et code de la route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880921" cy="187220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sz="3100" dirty="0" smtClean="0"/>
              <a:t>Art. R234-1: </a:t>
            </a:r>
            <a:r>
              <a:rPr lang="fr-FR" sz="3100" b="1" dirty="0" smtClean="0"/>
              <a:t>Alcoolémie : </a:t>
            </a:r>
            <a:r>
              <a:rPr lang="fr-FR" sz="3100" dirty="0" smtClean="0"/>
              <a:t>Limites à ne pas dépasser au volant :</a:t>
            </a:r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900" dirty="0"/>
              <a:t>c</a:t>
            </a:r>
            <a:r>
              <a:rPr lang="fr-FR" sz="2900" dirty="0" smtClean="0"/>
              <a:t>onducteur de transport </a:t>
            </a:r>
            <a:r>
              <a:rPr lang="fr-FR" sz="2900" dirty="0"/>
              <a:t>en </a:t>
            </a:r>
            <a:r>
              <a:rPr lang="fr-FR" sz="2900" dirty="0" smtClean="0"/>
              <a:t>commun: alcoolémie  &lt; 0,2 </a:t>
            </a:r>
            <a:r>
              <a:rPr lang="fr-FR" sz="2900" dirty="0"/>
              <a:t>g/l </a:t>
            </a:r>
            <a:endParaRPr lang="fr-FR" sz="2900" dirty="0" smtClean="0"/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fr-FR" sz="2900" dirty="0"/>
              <a:t>autres </a:t>
            </a:r>
            <a:r>
              <a:rPr lang="fr-FR" sz="2900" dirty="0" smtClean="0"/>
              <a:t>conducteurs:  alcoolémie &lt; 0,5 g/l</a:t>
            </a:r>
            <a:endParaRPr lang="fr-FR" sz="2900" dirty="0"/>
          </a:p>
          <a:p>
            <a:pPr marL="457200" lvl="1" indent="0" algn="just">
              <a:lnSpc>
                <a:spcPct val="170000"/>
              </a:lnSpc>
              <a:buNone/>
            </a:pPr>
            <a:endParaRPr lang="fr-FR" sz="4600" dirty="0" smtClean="0"/>
          </a:p>
          <a:p>
            <a:pPr lvl="1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fr-FR" sz="7200" dirty="0">
              <a:latin typeface="Arial Rounded MT Bold" panose="020F0704030504030204" pitchFamily="34" charset="0"/>
            </a:endParaRPr>
          </a:p>
          <a:p>
            <a:endParaRPr lang="fr-FR" dirty="0"/>
          </a:p>
        </p:txBody>
      </p:sp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4824536" cy="30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+mn-lt"/>
              </a:rPr>
              <a:t>Stupéfiants et code du Travail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dirty="0" smtClean="0"/>
              <a:t>Même en cherchant bien...</a:t>
            </a:r>
            <a:endParaRPr lang="fr-FR" sz="2200" dirty="0"/>
          </a:p>
          <a:p>
            <a:endParaRPr lang="fr-FR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 Rounded MT Bold" panose="020F0704030504030204" pitchFamily="34" charset="0"/>
            </a:endParaRPr>
          </a:p>
          <a:p>
            <a:endParaRPr lang="fr-FR" dirty="0">
              <a:latin typeface="Arial Rounded MT Bold" panose="020F0704030504030204" pitchFamily="34" charset="0"/>
            </a:endParaRPr>
          </a:p>
          <a:p>
            <a:endParaRPr lang="fr-FR" dirty="0" smtClean="0">
              <a:latin typeface="Arial Rounded MT Bold" panose="020F0704030504030204" pitchFamily="34" charset="0"/>
            </a:endParaRPr>
          </a:p>
          <a:p>
            <a:endParaRPr lang="fr-FR" dirty="0">
              <a:latin typeface="Arial Rounded MT Bold" panose="020F0704030504030204" pitchFamily="34" charset="0"/>
            </a:endParaRPr>
          </a:p>
          <a:p>
            <a:endParaRPr lang="fr-FR" dirty="0" smtClean="0">
              <a:latin typeface="Arial Rounded MT Bold" panose="020F0704030504030204" pitchFamily="34" charset="0"/>
            </a:endParaRPr>
          </a:p>
          <a:p>
            <a:endParaRPr lang="fr-FR" dirty="0">
              <a:latin typeface="Arial Rounded MT Bold" panose="020F0704030504030204" pitchFamily="34" charset="0"/>
            </a:endParaRPr>
          </a:p>
          <a:p>
            <a:pPr marL="3657600" lvl="8" indent="0" algn="ctr">
              <a:buNone/>
            </a:pPr>
            <a:r>
              <a:rPr lang="fr-FR" b="1" dirty="0" smtClean="0"/>
              <a:t>... RIEN      </a:t>
            </a:r>
            <a:endParaRPr lang="fr-FR" b="1" dirty="0"/>
          </a:p>
          <a:p>
            <a:endParaRPr lang="fr-FR" dirty="0"/>
          </a:p>
        </p:txBody>
      </p:sp>
      <p:pic>
        <p:nvPicPr>
          <p:cNvPr id="4" name="Image 3" descr="Image associÃ©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40" y="2420888"/>
            <a:ext cx="3601720" cy="2439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7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+mn-lt"/>
              </a:rPr>
              <a:t>Stupéfiants et autres codes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381947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Le </a:t>
            </a:r>
            <a:r>
              <a:rPr lang="fr-FR" sz="2200" b="1" dirty="0"/>
              <a:t>code de la santé publique </a:t>
            </a:r>
            <a:r>
              <a:rPr lang="fr-FR" sz="2200" dirty="0"/>
              <a:t>interdit tout usage de </a:t>
            </a:r>
            <a:r>
              <a:rPr lang="fr-FR" sz="2200" dirty="0" smtClean="0"/>
              <a:t>stupéfiants (art. 3421-1)</a:t>
            </a:r>
            <a:endParaRPr lang="fr-FR" sz="2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Le </a:t>
            </a:r>
            <a:r>
              <a:rPr lang="fr-FR" sz="2200" b="1" dirty="0"/>
              <a:t>code pénal </a:t>
            </a:r>
            <a:r>
              <a:rPr lang="fr-FR" sz="2200" dirty="0"/>
              <a:t>interdit tout trafic de </a:t>
            </a:r>
            <a:r>
              <a:rPr lang="fr-FR" sz="2200" dirty="0" smtClean="0"/>
              <a:t>stupéfiants (art. 222-37)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Le </a:t>
            </a:r>
            <a:r>
              <a:rPr lang="fr-FR" sz="2200" b="1" dirty="0" smtClean="0"/>
              <a:t>code de la route </a:t>
            </a:r>
            <a:r>
              <a:rPr lang="fr-FR" sz="2200" dirty="0" smtClean="0"/>
              <a:t>(art.L235-1)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Toute </a:t>
            </a:r>
            <a:r>
              <a:rPr lang="fr-FR" sz="2000" dirty="0"/>
              <a:t>conduite sous stupéfiants est </a:t>
            </a:r>
            <a:r>
              <a:rPr lang="fr-FR" sz="2000" dirty="0" smtClean="0"/>
              <a:t>interdite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La </a:t>
            </a:r>
            <a:r>
              <a:rPr lang="fr-FR" sz="2000" dirty="0"/>
              <a:t>notion de taux n'existe pas : sa simple détection lors du dépistage qualifie </a:t>
            </a:r>
            <a:r>
              <a:rPr lang="fr-FR" sz="2000" dirty="0" smtClean="0"/>
              <a:t>l'infraction !</a:t>
            </a:r>
            <a:endParaRPr lang="fr-FR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/>
          </a:p>
          <a:p>
            <a:endParaRPr lang="fr-FR" dirty="0"/>
          </a:p>
        </p:txBody>
      </p:sp>
      <p:pic>
        <p:nvPicPr>
          <p:cNvPr id="4" name="Picture 2" descr="RÃ©sultat de recherche d'images pour &quot;ALCOOL AU VOLA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50801"/>
            <a:ext cx="168925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+mn-lt"/>
              </a:rPr>
              <a:t>Règlement intérieur (RI) 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496944" cy="475252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Le RI </a:t>
            </a:r>
            <a:r>
              <a:rPr lang="fr-FR" sz="2200" dirty="0"/>
              <a:t>est </a:t>
            </a:r>
            <a:r>
              <a:rPr lang="fr-FR" sz="2200" b="1" dirty="0"/>
              <a:t>obligatoire</a:t>
            </a:r>
            <a:r>
              <a:rPr lang="fr-FR" sz="2200" dirty="0"/>
              <a:t> dans toute entreprise d’au moins 20 </a:t>
            </a:r>
            <a:r>
              <a:rPr lang="fr-FR" sz="2200" dirty="0" smtClean="0"/>
              <a:t>salariés </a:t>
            </a:r>
            <a:endParaRPr lang="fr-FR" sz="2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200" dirty="0" smtClean="0"/>
              <a:t>     (il est remplacé par des notes de services si l’entreprise compte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200" dirty="0"/>
              <a:t> </a:t>
            </a:r>
            <a:r>
              <a:rPr lang="fr-FR" sz="2200" dirty="0" smtClean="0"/>
              <a:t>     moins de 20 salariés)</a:t>
            </a:r>
            <a:r>
              <a:rPr lang="fr-FR" sz="2200" dirty="0"/>
              <a:t> </a:t>
            </a:r>
            <a:endParaRPr lang="fr-FR" sz="22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fr-FR" sz="2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L’employeur y fixe notamment les mesures d’application de la règlementation en matière de </a:t>
            </a:r>
            <a:r>
              <a:rPr lang="fr-FR" sz="2200" dirty="0" smtClean="0"/>
              <a:t>santé, de </a:t>
            </a:r>
            <a:r>
              <a:rPr lang="fr-FR" sz="2200" dirty="0"/>
              <a:t>sécurité </a:t>
            </a:r>
            <a:r>
              <a:rPr lang="fr-FR" sz="2200" dirty="0" smtClean="0"/>
              <a:t>et de discipline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2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b="1" dirty="0"/>
              <a:t>L</a:t>
            </a:r>
            <a:r>
              <a:rPr lang="fr-FR" sz="2200" b="1" dirty="0" smtClean="0"/>
              <a:t>a règlementation relative </a:t>
            </a:r>
            <a:r>
              <a:rPr lang="fr-FR" sz="2200" b="1" dirty="0"/>
              <a:t>à la consommation des SPA </a:t>
            </a:r>
            <a:r>
              <a:rPr lang="fr-FR" sz="2200" dirty="0"/>
              <a:t>sur le lieu de </a:t>
            </a:r>
            <a:r>
              <a:rPr lang="fr-FR" sz="2200" b="1" dirty="0" smtClean="0"/>
              <a:t>travail doit y être abordée</a:t>
            </a:r>
            <a:endParaRPr lang="fr-FR" sz="22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fr-FR" sz="2200" dirty="0"/>
          </a:p>
          <a:p>
            <a:endParaRPr lang="fr-FR" dirty="0"/>
          </a:p>
        </p:txBody>
      </p:sp>
      <p:pic>
        <p:nvPicPr>
          <p:cNvPr id="4" name="Picture 6" descr="Règlement intérieur - MJC du Montbrisonna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214" y="32040"/>
            <a:ext cx="1552250" cy="11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+mn-lt"/>
              </a:rPr>
              <a:t>RI : Peuvent y être abordés...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556" y="980728"/>
            <a:ext cx="7992888" cy="561662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fr-FR" dirty="0">
              <a:latin typeface="Arial Rounded MT Bold"/>
            </a:endParaRP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4200" dirty="0" smtClean="0"/>
              <a:t>La </a:t>
            </a:r>
            <a:r>
              <a:rPr lang="fr-FR" sz="4200" dirty="0"/>
              <a:t>décision </a:t>
            </a:r>
            <a:r>
              <a:rPr lang="fr-FR" sz="4200" b="1" dirty="0" smtClean="0"/>
              <a:t>d’interdiction </a:t>
            </a:r>
            <a:r>
              <a:rPr lang="fr-FR" sz="4200" b="1" dirty="0"/>
              <a:t>totale ou partielle de consommer </a:t>
            </a:r>
            <a:r>
              <a:rPr lang="fr-FR" sz="4200" dirty="0"/>
              <a:t>l’alcool </a:t>
            </a:r>
            <a:r>
              <a:rPr lang="fr-FR" sz="4200" dirty="0" smtClean="0"/>
              <a:t>si </a:t>
            </a:r>
            <a:r>
              <a:rPr lang="fr-FR" sz="4200" dirty="0"/>
              <a:t>les risques </a:t>
            </a:r>
            <a:r>
              <a:rPr lang="fr-FR" sz="4200" dirty="0" smtClean="0"/>
              <a:t>aux postes le justifient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fr-FR" sz="2500" dirty="0"/>
          </a:p>
          <a:p>
            <a:pPr algn="just">
              <a:lnSpc>
                <a:spcPct val="160000"/>
              </a:lnSpc>
              <a:buFont typeface="Wingdings" panose="020B0604020202020204" pitchFamily="34" charset="0"/>
              <a:buChar char="ü"/>
            </a:pPr>
            <a:r>
              <a:rPr lang="fr-FR" sz="4200" dirty="0"/>
              <a:t>La </a:t>
            </a:r>
            <a:r>
              <a:rPr lang="fr-FR" sz="4200" b="1" dirty="0"/>
              <a:t>liste des postes de sureté et de sécurité </a:t>
            </a:r>
            <a:r>
              <a:rPr lang="fr-FR" sz="4200" dirty="0"/>
              <a:t>pour lesquels un dépistage de consommation d’alcool ou de drogues peut être </a:t>
            </a:r>
            <a:r>
              <a:rPr lang="fr-FR" sz="4200" dirty="0" smtClean="0"/>
              <a:t>pratiqué</a:t>
            </a:r>
          </a:p>
          <a:p>
            <a:pPr algn="just">
              <a:lnSpc>
                <a:spcPct val="160000"/>
              </a:lnSpc>
              <a:buFont typeface="Wingdings" panose="020B0604020202020204" pitchFamily="34" charset="0"/>
              <a:buChar char="ü"/>
            </a:pPr>
            <a:endParaRPr lang="fr-FR" sz="4200" dirty="0" smtClean="0"/>
          </a:p>
          <a:p>
            <a:pPr algn="just">
              <a:lnSpc>
                <a:spcPct val="160000"/>
              </a:lnSpc>
              <a:buFont typeface="Wingdings" panose="020B0604020202020204" pitchFamily="34" charset="0"/>
              <a:buChar char="ü"/>
            </a:pPr>
            <a:r>
              <a:rPr lang="fr-FR" sz="4200" dirty="0" smtClean="0">
                <a:cs typeface="Calibri" panose="020F0502020204030204"/>
              </a:rPr>
              <a:t>Un éventuel rappel </a:t>
            </a:r>
            <a:r>
              <a:rPr lang="fr-FR" sz="4200" dirty="0">
                <a:cs typeface="Calibri" panose="020F0502020204030204"/>
              </a:rPr>
              <a:t>des dispositions du </a:t>
            </a:r>
            <a:r>
              <a:rPr lang="fr-FR" sz="4200" b="1" dirty="0">
                <a:cs typeface="Calibri" panose="020F0502020204030204"/>
              </a:rPr>
              <a:t>Code de la </a:t>
            </a:r>
            <a:r>
              <a:rPr lang="fr-FR" sz="4200" b="1" dirty="0" smtClean="0">
                <a:cs typeface="Calibri" panose="020F0502020204030204"/>
              </a:rPr>
              <a:t>route</a:t>
            </a:r>
          </a:p>
          <a:p>
            <a:pPr algn="just">
              <a:lnSpc>
                <a:spcPct val="160000"/>
              </a:lnSpc>
              <a:buFont typeface="Wingdings" panose="020B0604020202020204" pitchFamily="34" charset="0"/>
              <a:buChar char="ü"/>
            </a:pPr>
            <a:endParaRPr lang="fr-FR" sz="2500" dirty="0">
              <a:cs typeface="Calibri" panose="020F0502020204030204"/>
            </a:endParaRPr>
          </a:p>
          <a:p>
            <a:pPr algn="just">
              <a:lnSpc>
                <a:spcPct val="160000"/>
              </a:lnSpc>
              <a:buFont typeface="Wingdings" panose="020B0604020202020204" pitchFamily="34" charset="0"/>
              <a:buChar char="ü"/>
            </a:pPr>
            <a:r>
              <a:rPr lang="fr-FR" sz="4200" dirty="0">
                <a:cs typeface="Calibri" panose="020F0502020204030204"/>
              </a:rPr>
              <a:t>Les modalités pratiques </a:t>
            </a:r>
            <a:r>
              <a:rPr lang="fr-FR" sz="4200" dirty="0" smtClean="0">
                <a:cs typeface="Calibri" panose="020F0502020204030204"/>
              </a:rPr>
              <a:t>concernant notamment</a:t>
            </a:r>
            <a:endParaRPr lang="fr-FR" sz="4200" dirty="0">
              <a:cs typeface="Calibri" panose="020F0502020204030204"/>
            </a:endParaRPr>
          </a:p>
          <a:p>
            <a:pPr lvl="1" algn="just">
              <a:lnSpc>
                <a:spcPct val="160000"/>
              </a:lnSpc>
              <a:buFont typeface="Wingdings" panose="020B0604020202020204" pitchFamily="34" charset="0"/>
              <a:buChar char="§"/>
            </a:pPr>
            <a:r>
              <a:rPr lang="fr-FR" sz="4200" dirty="0">
                <a:cs typeface="Calibri" panose="020F0502020204030204"/>
              </a:rPr>
              <a:t>la réalisation </a:t>
            </a:r>
            <a:r>
              <a:rPr lang="fr-FR" sz="4200" dirty="0" smtClean="0">
                <a:cs typeface="Calibri" panose="020F0502020204030204"/>
              </a:rPr>
              <a:t>des </a:t>
            </a:r>
            <a:r>
              <a:rPr lang="fr-FR" sz="4200" b="1" dirty="0" smtClean="0">
                <a:cs typeface="Calibri" panose="020F0502020204030204"/>
              </a:rPr>
              <a:t>tests </a:t>
            </a:r>
            <a:r>
              <a:rPr lang="fr-FR" sz="4200" b="1" dirty="0">
                <a:cs typeface="Calibri" panose="020F0502020204030204"/>
              </a:rPr>
              <a:t>de </a:t>
            </a:r>
            <a:r>
              <a:rPr lang="fr-FR" sz="4200" b="1" dirty="0" smtClean="0">
                <a:cs typeface="Calibri" panose="020F0502020204030204"/>
              </a:rPr>
              <a:t>dépistage </a:t>
            </a:r>
            <a:endParaRPr lang="fr-FR" sz="4200" b="1" dirty="0">
              <a:cs typeface="Calibri" panose="020F0502020204030204"/>
            </a:endParaRPr>
          </a:p>
          <a:p>
            <a:pPr lvl="1" algn="just">
              <a:lnSpc>
                <a:spcPct val="160000"/>
              </a:lnSpc>
              <a:buFont typeface="Wingdings" panose="020B0604020202020204" pitchFamily="34" charset="0"/>
              <a:buChar char="§"/>
            </a:pPr>
            <a:r>
              <a:rPr lang="fr-FR" sz="4200" dirty="0" smtClean="0">
                <a:cs typeface="Calibri" panose="020F0502020204030204"/>
              </a:rPr>
              <a:t>L’encadrement des </a:t>
            </a:r>
            <a:r>
              <a:rPr lang="fr-FR" sz="4200" b="1" dirty="0" smtClean="0">
                <a:cs typeface="Calibri" panose="020F0502020204030204"/>
              </a:rPr>
              <a:t>pots</a:t>
            </a:r>
          </a:p>
          <a:p>
            <a:pPr lvl="1" algn="just">
              <a:lnSpc>
                <a:spcPct val="160000"/>
              </a:lnSpc>
              <a:buFont typeface="Wingdings" panose="020B0604020202020204" pitchFamily="34" charset="0"/>
              <a:buChar char="§"/>
            </a:pPr>
            <a:r>
              <a:rPr lang="fr-FR" sz="4200" dirty="0" smtClean="0">
                <a:cs typeface="Calibri" panose="020F0502020204030204"/>
              </a:rPr>
              <a:t> les </a:t>
            </a:r>
            <a:r>
              <a:rPr lang="fr-FR" sz="4200" b="1" dirty="0" smtClean="0">
                <a:cs typeface="Calibri" panose="020F0502020204030204"/>
              </a:rPr>
              <a:t>fouilles de vestiaires </a:t>
            </a:r>
            <a:r>
              <a:rPr lang="fr-FR" sz="4200" dirty="0" smtClean="0">
                <a:cs typeface="Calibri" panose="020F0502020204030204"/>
              </a:rPr>
              <a:t>et la vidéosurveillance</a:t>
            </a:r>
            <a:endParaRPr lang="fr-FR" sz="4200" dirty="0"/>
          </a:p>
        </p:txBody>
      </p:sp>
      <p:pic>
        <p:nvPicPr>
          <p:cNvPr id="4" name="Picture 8" descr="Code de la Route: Amazon.fr: Bienven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99" y="3789040"/>
            <a:ext cx="1551545" cy="155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1666" y="2060848"/>
            <a:ext cx="820891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+mn-lt"/>
              </a:rPr>
              <a:t>T</a:t>
            </a:r>
            <a:r>
              <a:rPr lang="fr-FR" dirty="0" smtClean="0">
                <a:latin typeface="+mn-lt"/>
              </a:rPr>
              <a:t>ests de dépistages alcool et cannabis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au service de la prévention en entreprise</a:t>
            </a:r>
            <a:endParaRPr lang="fr-FR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56766" y="9649067"/>
            <a:ext cx="3158712" cy="147442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2050" name="Picture 2" descr="RÃ©sultat de recherche d'images pour &quot;DEPISTAGE ALCOOL HUMOU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88" y="3429001"/>
            <a:ext cx="437808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720080" cy="2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G</a:t>
            </a:r>
            <a:r>
              <a:rPr lang="fr-FR" sz="2800" dirty="0" smtClean="0">
                <a:latin typeface="+mn-lt"/>
              </a:rPr>
              <a:t>énéralités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20888"/>
            <a:ext cx="7848872" cy="338437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fr-FR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	</a:t>
            </a:r>
            <a:r>
              <a:rPr lang="fr-FR" dirty="0" smtClean="0"/>
              <a:t>L’origine des pratiques addictives étant multifactorielle, les tests de dépistages ne peuvent en aucun cas se substituer aux démarches de prévention primaire qui doivent être mises en place en entreprise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2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Préambule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877272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20000"/>
              </a:lnSpc>
            </a:pPr>
            <a:endParaRPr lang="fr-FR" sz="2600" dirty="0"/>
          </a:p>
          <a:p>
            <a:pPr algn="just">
              <a:lnSpc>
                <a:spcPct val="120000"/>
              </a:lnSpc>
            </a:pPr>
            <a:endParaRPr lang="fr-FR" sz="26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2600" dirty="0"/>
              <a:t>Compte tenu du nombre de participants </a:t>
            </a:r>
            <a:r>
              <a:rPr lang="fr-FR" sz="2600" dirty="0" smtClean="0"/>
              <a:t>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fr-FR" dirty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/>
              <a:t> M</a:t>
            </a:r>
            <a:r>
              <a:rPr lang="fr-FR" dirty="0" smtClean="0"/>
              <a:t>erci de poser vos questions </a:t>
            </a:r>
            <a:r>
              <a:rPr lang="fr-FR" dirty="0"/>
              <a:t>uniquement </a:t>
            </a:r>
            <a:r>
              <a:rPr lang="fr-FR" b="1" dirty="0"/>
              <a:t>par écrit, à tout moment, à l'aide du chat</a:t>
            </a:r>
            <a:r>
              <a:rPr lang="fr-FR" dirty="0"/>
              <a:t>, situé en bas à droite de votre écran.  Vous n'avez pas besoin d'activer votre webcam ou votre micro. </a:t>
            </a:r>
            <a:endParaRPr lang="fr-FR" dirty="0" smtClean="0"/>
          </a:p>
          <a:p>
            <a:pPr marL="457200" lvl="1" indent="0" algn="just">
              <a:lnSpc>
                <a:spcPct val="120000"/>
              </a:lnSpc>
              <a:buNone/>
            </a:pPr>
            <a:endParaRPr lang="fr-FR" dirty="0" smtClean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Le temps des « questions- réponses » se fera après présentation de chaque partie, nous répondrons alors oralement aux questions posées par écrit</a:t>
            </a:r>
            <a:endParaRPr lang="fr-FR" dirty="0"/>
          </a:p>
          <a:p>
            <a:pPr algn="just">
              <a:lnSpc>
                <a:spcPct val="120000"/>
              </a:lnSpc>
            </a:pPr>
            <a:endParaRPr lang="fr-FR" dirty="0"/>
          </a:p>
          <a:p>
            <a:pPr marL="0" indent="0" algn="just">
              <a:lnSpc>
                <a:spcPct val="170000"/>
              </a:lnSpc>
              <a:buNone/>
            </a:pPr>
            <a:endParaRPr lang="fr-FR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2600" dirty="0" smtClean="0"/>
              <a:t>Nous vous remercions </a:t>
            </a:r>
            <a:r>
              <a:rPr lang="fr-FR" sz="2600" dirty="0"/>
              <a:t>pour votre participation et vous </a:t>
            </a:r>
            <a:r>
              <a:rPr lang="fr-FR" sz="2600" dirty="0" smtClean="0"/>
              <a:t>souhaitons </a:t>
            </a:r>
            <a:r>
              <a:rPr lang="fr-FR" sz="2600" dirty="0"/>
              <a:t>un bon webinaire !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dirty="0"/>
              <a:t> </a:t>
            </a:r>
          </a:p>
          <a:p>
            <a:pPr algn="just">
              <a:lnSpc>
                <a:spcPct val="12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9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Rappel règlementaire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6886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200" dirty="0" smtClean="0"/>
              <a:t>Les tests de dépistage ne peuvent se faire que si ces conditions sont respectées et notifiées dans le RI (ou la note de service) :</a:t>
            </a:r>
          </a:p>
          <a:p>
            <a:endParaRPr lang="fr-FR" sz="1400" dirty="0" smtClean="0"/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000" b="1" dirty="0" smtClean="0">
                <a:cs typeface="Calibri" panose="020F0502020204030204"/>
              </a:rPr>
              <a:t>Dépistage justifié </a:t>
            </a:r>
            <a:r>
              <a:rPr lang="fr-FR" sz="2000" dirty="0">
                <a:cs typeface="Calibri" panose="020F0502020204030204"/>
              </a:rPr>
              <a:t>pour des raisons de sécurité</a:t>
            </a: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000" dirty="0">
                <a:cs typeface="Calibri" panose="020F0502020204030204"/>
              </a:rPr>
              <a:t>Pour les </a:t>
            </a:r>
            <a:r>
              <a:rPr lang="fr-FR" sz="2000" b="1" dirty="0">
                <a:cs typeface="Calibri" panose="020F0502020204030204"/>
              </a:rPr>
              <a:t>postes à risque </a:t>
            </a:r>
            <a:r>
              <a:rPr lang="fr-FR" sz="2000" b="1" dirty="0" smtClean="0">
                <a:cs typeface="Calibri" panose="020F0502020204030204"/>
              </a:rPr>
              <a:t>notamment</a:t>
            </a:r>
            <a:endParaRPr lang="fr-FR" sz="2000" b="1" dirty="0">
              <a:cs typeface="Calibri" panose="020F0502020204030204"/>
            </a:endParaRP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000" dirty="0"/>
              <a:t>Lors du constat d’un </a:t>
            </a:r>
            <a:r>
              <a:rPr lang="fr-FR" sz="2000" b="1" dirty="0" smtClean="0"/>
              <a:t>trouble aigu </a:t>
            </a:r>
            <a:r>
              <a:rPr lang="fr-FR" sz="2000" b="1" dirty="0"/>
              <a:t>du </a:t>
            </a:r>
            <a:r>
              <a:rPr lang="fr-FR" sz="2000" b="1" dirty="0" smtClean="0"/>
              <a:t>comportement </a:t>
            </a:r>
            <a:r>
              <a:rPr lang="fr-FR" sz="2000" dirty="0" smtClean="0"/>
              <a:t>(pour tous postes)</a:t>
            </a:r>
            <a:endParaRPr lang="fr-FR" sz="2000" dirty="0"/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000" dirty="0"/>
              <a:t>Ou dans le cadre de </a:t>
            </a:r>
            <a:r>
              <a:rPr lang="fr-FR" sz="2000" b="1" dirty="0"/>
              <a:t>contrôles aléatoires </a:t>
            </a:r>
            <a:r>
              <a:rPr lang="fr-FR" sz="2000" dirty="0" smtClean="0"/>
              <a:t>(postes à risque uniquement)</a:t>
            </a: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000" dirty="0"/>
              <a:t>R</a:t>
            </a:r>
            <a:r>
              <a:rPr lang="fr-FR" sz="2000" dirty="0" smtClean="0"/>
              <a:t>éalisé </a:t>
            </a:r>
            <a:r>
              <a:rPr lang="fr-FR" sz="2000" dirty="0"/>
              <a:t>par </a:t>
            </a:r>
            <a:r>
              <a:rPr lang="fr-FR" sz="2000" dirty="0" smtClean="0"/>
              <a:t>l’employeur, un supérieur hiérarchique ou une autre personne désignée</a:t>
            </a:r>
            <a:endParaRPr lang="fr-FR" sz="2000" u="sng" dirty="0" smtClean="0"/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000" dirty="0"/>
              <a:t>P</a:t>
            </a:r>
            <a:r>
              <a:rPr lang="fr-FR" sz="2000" dirty="0" smtClean="0"/>
              <a:t>résence </a:t>
            </a:r>
            <a:r>
              <a:rPr lang="fr-FR" sz="2000" dirty="0"/>
              <a:t>d’un</a:t>
            </a:r>
            <a:r>
              <a:rPr lang="fr-FR" sz="2000" b="1" dirty="0"/>
              <a:t> tiers </a:t>
            </a:r>
            <a:r>
              <a:rPr lang="fr-FR" sz="2000" dirty="0"/>
              <a:t>souhaitable mais non obligatoire</a:t>
            </a: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000" b="1" dirty="0"/>
              <a:t>Autorisation obligatoire </a:t>
            </a:r>
            <a:r>
              <a:rPr lang="fr-FR" sz="2000" dirty="0"/>
              <a:t>du salarié </a:t>
            </a:r>
            <a:endParaRPr lang="fr-FR" sz="2000" dirty="0" smtClean="0"/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000" dirty="0" smtClean="0"/>
              <a:t>Possibilité </a:t>
            </a:r>
            <a:r>
              <a:rPr lang="fr-FR" sz="2000" dirty="0"/>
              <a:t>de </a:t>
            </a:r>
            <a:r>
              <a:rPr lang="fr-FR" sz="2000" b="1" dirty="0"/>
              <a:t>contre-expertise</a:t>
            </a:r>
            <a:r>
              <a:rPr lang="fr-FR" sz="2000" dirty="0"/>
              <a:t> à la charge de l’employeur</a:t>
            </a:r>
            <a:endParaRPr lang="fr-FR" sz="2000" dirty="0">
              <a:cs typeface="Calibri"/>
            </a:endParaRP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fr-FR" sz="2000" dirty="0"/>
              <a:t>Respect du </a:t>
            </a:r>
            <a:r>
              <a:rPr lang="fr-FR" sz="2000" b="1" dirty="0"/>
              <a:t>secret </a:t>
            </a:r>
            <a:r>
              <a:rPr lang="fr-FR" sz="2000" b="1" dirty="0" smtClean="0"/>
              <a:t>professionnel</a:t>
            </a:r>
          </a:p>
          <a:p>
            <a:pPr marL="914400" lvl="2" indent="0" algn="just">
              <a:lnSpc>
                <a:spcPct val="150000"/>
              </a:lnSpc>
              <a:buNone/>
            </a:pPr>
            <a:endParaRPr lang="fr-FR" sz="2000" b="1" dirty="0">
              <a:cs typeface="Calibri"/>
            </a:endParaRPr>
          </a:p>
          <a:p>
            <a:pPr lvl="2" algn="just">
              <a:lnSpc>
                <a:spcPct val="150000"/>
              </a:lnSpc>
              <a:buFont typeface="Wingdings" panose="020B0604020202020204" pitchFamily="34" charset="0"/>
              <a:buChar char="§"/>
            </a:pPr>
            <a:endParaRPr lang="fr-FR" sz="2200" dirty="0" smtClean="0">
              <a:latin typeface="Arial Rounded MT Bold" panose="020F07040305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4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Dépistage alcool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3"/>
            <a:ext cx="8229600" cy="532859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  <a:buFont typeface="Wingdings" panose="020B0604020202020204" pitchFamily="34" charset="0"/>
              <a:buChar char="ü"/>
            </a:pPr>
            <a:r>
              <a:rPr lang="fr-FR" sz="2600" dirty="0"/>
              <a:t>Il est réalisé via un </a:t>
            </a:r>
            <a:r>
              <a:rPr lang="fr-FR" sz="2600" b="1" dirty="0"/>
              <a:t>éthylotest</a:t>
            </a:r>
            <a:r>
              <a:rPr lang="fr-FR" sz="2600" dirty="0"/>
              <a:t> (= alcootest</a:t>
            </a:r>
            <a:r>
              <a:rPr lang="fr-FR" sz="2600" dirty="0" smtClean="0"/>
              <a:t>) :</a:t>
            </a:r>
            <a:r>
              <a:rPr lang="fr-FR" sz="2600" dirty="0"/>
              <a:t> </a:t>
            </a:r>
            <a:endParaRPr lang="fr-FR" sz="2600" dirty="0">
              <a:cs typeface="Calibri" panose="020F0502020204030204"/>
            </a:endParaRPr>
          </a:p>
          <a:p>
            <a:pPr lvl="1" algn="just">
              <a:lnSpc>
                <a:spcPct val="160000"/>
              </a:lnSpc>
              <a:buFont typeface="Wingdings" panose="020B0604020202020204" pitchFamily="34" charset="0"/>
              <a:buChar char="§"/>
            </a:pPr>
            <a:r>
              <a:rPr lang="fr-FR" dirty="0"/>
              <a:t>c</a:t>
            </a:r>
            <a:r>
              <a:rPr lang="fr-FR" dirty="0" smtClean="0"/>
              <a:t>himique</a:t>
            </a:r>
          </a:p>
          <a:p>
            <a:pPr lvl="1" algn="just">
              <a:lnSpc>
                <a:spcPct val="160000"/>
              </a:lnSpc>
              <a:buFont typeface="Wingdings" panose="020B0604020202020204" pitchFamily="34" charset="0"/>
              <a:buChar char="§"/>
            </a:pPr>
            <a:r>
              <a:rPr lang="fr-FR" dirty="0" smtClean="0"/>
              <a:t>électronique</a:t>
            </a:r>
          </a:p>
          <a:p>
            <a:pPr marL="457200" lvl="1" indent="0" algn="just">
              <a:lnSpc>
                <a:spcPct val="160000"/>
              </a:lnSpc>
              <a:buNone/>
            </a:pPr>
            <a:endParaRPr lang="fr-FR" sz="2600" dirty="0">
              <a:cs typeface="Calibri" panose="020F0502020204030204"/>
            </a:endParaRPr>
          </a:p>
          <a:p>
            <a:pPr algn="just">
              <a:lnSpc>
                <a:spcPct val="160000"/>
              </a:lnSpc>
              <a:buFont typeface="Wingdings" panose="020B0604020202020204" pitchFamily="34" charset="0"/>
              <a:buChar char="ü"/>
            </a:pPr>
            <a:r>
              <a:rPr lang="fr-FR" sz="2600" dirty="0"/>
              <a:t>Il mesure la concentration en alcool de l’air expiré par le </a:t>
            </a:r>
            <a:r>
              <a:rPr lang="fr-FR" sz="2600" dirty="0" smtClean="0"/>
              <a:t>salarié</a:t>
            </a:r>
          </a:p>
          <a:p>
            <a:pPr algn="just">
              <a:lnSpc>
                <a:spcPct val="160000"/>
              </a:lnSpc>
              <a:buFont typeface="Wingdings" panose="020B0604020202020204" pitchFamily="34" charset="0"/>
              <a:buChar char="ü"/>
            </a:pPr>
            <a:endParaRPr lang="fr-FR" sz="2600" dirty="0">
              <a:cs typeface="Calibri" panose="020F0502020204030204"/>
            </a:endParaRPr>
          </a:p>
          <a:p>
            <a:pPr algn="just">
              <a:lnSpc>
                <a:spcPct val="160000"/>
              </a:lnSpc>
              <a:buFont typeface="Wingdings" panose="020B0604020202020204" pitchFamily="34" charset="0"/>
              <a:buChar char="ü"/>
            </a:pPr>
            <a:r>
              <a:rPr lang="fr-FR" sz="2600" dirty="0"/>
              <a:t>Positivité basée classiquement sur les valeurs du </a:t>
            </a:r>
            <a:r>
              <a:rPr lang="fr-FR" sz="2600" b="1" dirty="0"/>
              <a:t>Code De La </a:t>
            </a:r>
            <a:r>
              <a:rPr lang="fr-FR" sz="2600" b="1" dirty="0" smtClean="0"/>
              <a:t>Route</a:t>
            </a:r>
            <a:r>
              <a:rPr lang="fr-FR" sz="2600" dirty="0" smtClean="0"/>
              <a:t>: </a:t>
            </a: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600" dirty="0" smtClean="0"/>
              <a:t>0,25mg/l </a:t>
            </a:r>
            <a:r>
              <a:rPr lang="fr-FR" sz="2600" dirty="0"/>
              <a:t>d’air expiré, </a:t>
            </a:r>
            <a:r>
              <a:rPr lang="fr-FR" sz="2600" dirty="0" smtClean="0"/>
              <a:t>soit 0,5g/l </a:t>
            </a:r>
            <a:r>
              <a:rPr lang="fr-FR" sz="2600" dirty="0"/>
              <a:t>de </a:t>
            </a:r>
            <a:r>
              <a:rPr lang="fr-FR" sz="2600" dirty="0" smtClean="0"/>
              <a:t>sang</a:t>
            </a:r>
          </a:p>
          <a:p>
            <a:pPr algn="just">
              <a:lnSpc>
                <a:spcPct val="160000"/>
              </a:lnSpc>
              <a:buFont typeface="Wingdings" panose="020B0604020202020204" pitchFamily="34" charset="0"/>
              <a:buChar char="ü"/>
            </a:pPr>
            <a:endParaRPr lang="fr-FR" sz="1600" dirty="0" smtClean="0"/>
          </a:p>
          <a:p>
            <a:pPr algn="just">
              <a:lnSpc>
                <a:spcPct val="160000"/>
              </a:lnSpc>
              <a:buFont typeface="Wingdings" panose="020B0604020202020204" pitchFamily="34" charset="0"/>
              <a:buChar char="ü"/>
            </a:pPr>
            <a:r>
              <a:rPr lang="fr-FR" sz="2600" dirty="0" smtClean="0"/>
              <a:t> </a:t>
            </a:r>
            <a:r>
              <a:rPr lang="fr-FR" sz="2600" b="1" dirty="0"/>
              <a:t>S</a:t>
            </a:r>
            <a:r>
              <a:rPr lang="fr-FR" sz="2600" b="1" dirty="0" smtClean="0"/>
              <a:t>auf </a:t>
            </a:r>
            <a:r>
              <a:rPr lang="fr-FR" sz="2600" b="1" dirty="0"/>
              <a:t>autres valeurs limites décidées en CSE </a:t>
            </a:r>
            <a:r>
              <a:rPr lang="fr-FR" sz="2600" dirty="0"/>
              <a:t>et inscrites dans le RI</a:t>
            </a:r>
            <a:endParaRPr lang="fr-FR" sz="2600" dirty="0">
              <a:cs typeface="Calibri" panose="020F0502020204030204"/>
            </a:endParaRPr>
          </a:p>
          <a:p>
            <a:endParaRPr lang="fr-FR" dirty="0"/>
          </a:p>
        </p:txBody>
      </p:sp>
      <p:pic>
        <p:nvPicPr>
          <p:cNvPr id="4" name="Picture 2" descr="https://az25411.vo.msecnd.net/oscjpg/zoom/1095/visue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13304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Photo 1/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122413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7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Dépistage </a:t>
            </a:r>
            <a:r>
              <a:rPr lang="fr-FR" sz="2800" dirty="0" smtClean="0">
                <a:latin typeface="+mn-lt"/>
              </a:rPr>
              <a:t>cannabis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424936" cy="532859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20B0604020202020204" pitchFamily="34" charset="0"/>
              <a:buChar char="ü"/>
            </a:pPr>
            <a:r>
              <a:rPr lang="fr-FR" sz="2000" dirty="0"/>
              <a:t>D</a:t>
            </a:r>
            <a:r>
              <a:rPr lang="fr-FR" sz="2000" dirty="0" smtClean="0"/>
              <a:t>épistage </a:t>
            </a:r>
            <a:r>
              <a:rPr lang="fr-FR" sz="2000" b="1" dirty="0" smtClean="0"/>
              <a:t>salivaire</a:t>
            </a:r>
            <a:r>
              <a:rPr lang="fr-FR" sz="2000" dirty="0" smtClean="0"/>
              <a:t> uniquement, réalisé par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000" dirty="0" smtClean="0"/>
              <a:t>      l’entreprise</a:t>
            </a:r>
          </a:p>
          <a:p>
            <a:pPr algn="just">
              <a:lnSpc>
                <a:spcPct val="100000"/>
              </a:lnSpc>
              <a:buFont typeface="Wingdings" panose="020B0604020202020204" pitchFamily="34" charset="0"/>
              <a:buChar char="ü"/>
            </a:pPr>
            <a:endParaRPr lang="fr-FR" sz="2000" dirty="0" smtClean="0"/>
          </a:p>
          <a:p>
            <a:pPr algn="just">
              <a:lnSpc>
                <a:spcPct val="100000"/>
              </a:lnSpc>
              <a:buFont typeface="Wingdings" panose="020B0604020202020204" pitchFamily="34" charset="0"/>
              <a:buChar char="ü"/>
            </a:pPr>
            <a:r>
              <a:rPr lang="fr-FR" sz="2000" dirty="0" smtClean="0"/>
              <a:t>Il est autorisé </a:t>
            </a:r>
            <a:r>
              <a:rPr lang="fr-FR" sz="2000" dirty="0"/>
              <a:t>par le conseil d’état depuis le 5 décembre </a:t>
            </a:r>
            <a:r>
              <a:rPr lang="fr-FR" sz="2000" b="1" dirty="0" smtClean="0"/>
              <a:t>2016</a:t>
            </a:r>
          </a:p>
          <a:p>
            <a:pPr algn="just">
              <a:lnSpc>
                <a:spcPct val="100000"/>
              </a:lnSpc>
              <a:buFont typeface="Wingdings" panose="020B0604020202020204" pitchFamily="34" charset="0"/>
              <a:buChar char="ü"/>
            </a:pPr>
            <a:endParaRPr lang="fr-FR" sz="2000" dirty="0">
              <a:cs typeface="Calibri"/>
            </a:endParaRPr>
          </a:p>
          <a:p>
            <a:pPr algn="just">
              <a:lnSpc>
                <a:spcPct val="100000"/>
              </a:lnSpc>
              <a:buFont typeface="Wingdings" panose="020B0604020202020204" pitchFamily="34" charset="0"/>
              <a:buChar char="ü"/>
            </a:pPr>
            <a:r>
              <a:rPr lang="fr-FR" sz="2000" dirty="0"/>
              <a:t>Il détecte la substance psychoactive </a:t>
            </a:r>
            <a:r>
              <a:rPr lang="fr-FR" sz="2000" b="1" dirty="0"/>
              <a:t>(THC), présente dans la cavité </a:t>
            </a:r>
            <a:r>
              <a:rPr lang="fr-FR" sz="2000" b="1" dirty="0" smtClean="0"/>
              <a:t>buccale</a:t>
            </a:r>
          </a:p>
          <a:p>
            <a:pPr algn="just">
              <a:lnSpc>
                <a:spcPct val="100000"/>
              </a:lnSpc>
              <a:buFont typeface="Wingdings" panose="020B0604020202020204" pitchFamily="34" charset="0"/>
              <a:buChar char="ü"/>
            </a:pPr>
            <a:endParaRPr lang="fr-FR" sz="2000" dirty="0">
              <a:cs typeface="Calibri"/>
            </a:endParaRPr>
          </a:p>
          <a:p>
            <a:pPr algn="just">
              <a:lnSpc>
                <a:spcPct val="100000"/>
              </a:lnSpc>
              <a:buFont typeface="Wingdings" panose="020B0604020202020204" pitchFamily="34" charset="0"/>
              <a:buChar char="ü"/>
            </a:pPr>
            <a:r>
              <a:rPr lang="fr-FR" sz="2000" dirty="0"/>
              <a:t>Le THC peut être détectable maximum </a:t>
            </a:r>
            <a:r>
              <a:rPr lang="fr-FR" sz="2000" b="1" dirty="0"/>
              <a:t>6h</a:t>
            </a:r>
            <a:r>
              <a:rPr lang="fr-FR" sz="2000" dirty="0"/>
              <a:t> après la consommation de </a:t>
            </a:r>
            <a:r>
              <a:rPr lang="fr-FR" sz="2000" dirty="0" smtClean="0"/>
              <a:t>cannabis</a:t>
            </a:r>
          </a:p>
          <a:p>
            <a:pPr algn="just">
              <a:lnSpc>
                <a:spcPct val="100000"/>
              </a:lnSpc>
              <a:buFont typeface="Wingdings" panose="020B0604020202020204" pitchFamily="34" charset="0"/>
              <a:buChar char="ü"/>
            </a:pPr>
            <a:endParaRPr lang="fr-FR" sz="1200" dirty="0">
              <a:cs typeface="Calibri"/>
            </a:endParaRPr>
          </a:p>
          <a:p>
            <a:pPr marL="0" indent="0">
              <a:buNone/>
            </a:pPr>
            <a:r>
              <a:rPr lang="fr-FR" sz="1600" i="1" dirty="0" smtClean="0"/>
              <a:t>« Le </a:t>
            </a:r>
            <a:r>
              <a:rPr lang="fr-FR" sz="1600" i="1" dirty="0"/>
              <a:t>conseil d’Etat précise que le contrôle de la consommation de drogues </a:t>
            </a:r>
            <a:r>
              <a:rPr lang="fr-FR" sz="1600" i="1" dirty="0" smtClean="0"/>
              <a:t>n’est pas </a:t>
            </a:r>
            <a:r>
              <a:rPr lang="fr-FR" sz="1600" i="1" dirty="0"/>
              <a:t>aussi précis que le contrôle d’alcoolémie. Il peut établir la </a:t>
            </a:r>
            <a:r>
              <a:rPr lang="fr-FR" sz="1600" i="1" dirty="0" smtClean="0"/>
              <a:t>consommation récente </a:t>
            </a:r>
            <a:r>
              <a:rPr lang="fr-FR" sz="1600" i="1" dirty="0"/>
              <a:t>de produits stupéfiants mais non apporter la preuve que le salarié </a:t>
            </a:r>
            <a:r>
              <a:rPr lang="fr-FR" sz="1600" i="1" dirty="0" smtClean="0"/>
              <a:t>est encore </a:t>
            </a:r>
            <a:r>
              <a:rPr lang="fr-FR" sz="1600" i="1" dirty="0"/>
              <a:t>sous l’emprise de la drogue et n’est donc pas apte à exercer son emploi</a:t>
            </a:r>
            <a:r>
              <a:rPr lang="fr-FR" sz="1600" i="1" dirty="0" smtClean="0"/>
              <a:t>.</a:t>
            </a:r>
          </a:p>
          <a:p>
            <a:endParaRPr lang="fr-FR" sz="1200" i="1" dirty="0"/>
          </a:p>
          <a:p>
            <a:pPr marL="0" indent="0" algn="ctr">
              <a:buNone/>
            </a:pPr>
            <a:r>
              <a:rPr lang="fr-FR" sz="1600" b="1" i="1" dirty="0"/>
              <a:t>Ce contrôle ne peut donc être imposé qu’aux salariés travaillant sur des postes</a:t>
            </a:r>
          </a:p>
          <a:p>
            <a:pPr marL="0" indent="0" algn="ctr">
              <a:buNone/>
            </a:pPr>
            <a:r>
              <a:rPr lang="fr-FR" sz="1600" b="1" i="1" dirty="0"/>
              <a:t>dits « hypersensibles drogue et alcool ».”</a:t>
            </a:r>
            <a:endParaRPr lang="fr-FR" sz="1600" b="1" dirty="0"/>
          </a:p>
        </p:txBody>
      </p:sp>
      <p:pic>
        <p:nvPicPr>
          <p:cNvPr id="4" name="Image 3" descr="http://www.altersecurite.org/wp-content/uploads/2018/01/Test-salivaire-employeur-300x21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9" b="29030"/>
          <a:stretch/>
        </p:blipFill>
        <p:spPr bwMode="auto">
          <a:xfrm>
            <a:off x="5580112" y="1124744"/>
            <a:ext cx="3096344" cy="79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93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11560" y="2823071"/>
            <a:ext cx="7848872" cy="1614041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Démarches de prévention </a:t>
            </a:r>
            <a:r>
              <a:rPr lang="fr-FR" sz="3200" dirty="0" smtClean="0"/>
              <a:t>sur </a:t>
            </a:r>
            <a:r>
              <a:rPr lang="fr-FR" sz="3200" dirty="0"/>
              <a:t>le lieu de travail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4000" b="1" dirty="0"/>
              <a:t/>
            </a:r>
            <a:br>
              <a:rPr lang="fr-FR" sz="4000" b="1" dirty="0"/>
            </a:br>
            <a:endParaRPr lang="fr-FR" sz="4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720080" cy="242414"/>
          </a:xfrm>
          <a:prstGeom prst="rect">
            <a:avLst/>
          </a:prstGeom>
        </p:spPr>
      </p:pic>
      <p:pic>
        <p:nvPicPr>
          <p:cNvPr id="1030" name="Picture 6" descr="Prévention des addictions - Bras - Site officiel de la comm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627784" cy="20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R</a:t>
            </a:r>
            <a:r>
              <a:rPr lang="fr-FR" sz="2800" dirty="0" smtClean="0">
                <a:latin typeface="+mn-lt"/>
              </a:rPr>
              <a:t>appel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280920" cy="5328592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La </a:t>
            </a:r>
            <a:r>
              <a:rPr lang="fr-FR" sz="2200" b="1" dirty="0"/>
              <a:t>problématique</a:t>
            </a:r>
            <a:r>
              <a:rPr lang="fr-FR" sz="2200" dirty="0"/>
              <a:t> des risques liés aux consommations de SPA dans l’entreprise </a:t>
            </a:r>
            <a:r>
              <a:rPr lang="fr-FR" sz="2200" dirty="0" smtClean="0"/>
              <a:t>:</a:t>
            </a:r>
            <a:endParaRPr lang="fr-FR" sz="2200" u="sng" dirty="0" smtClean="0"/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doit </a:t>
            </a:r>
            <a:r>
              <a:rPr lang="fr-FR" sz="2000" dirty="0"/>
              <a:t>être prise en compte par l’employeur, </a:t>
            </a:r>
            <a:r>
              <a:rPr lang="fr-FR" sz="2000" dirty="0" smtClean="0"/>
              <a:t>comme tout autre risque professionnel</a:t>
            </a:r>
            <a:endParaRPr lang="fr-FR" sz="2000" dirty="0"/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doit faire l’objet d’une </a:t>
            </a:r>
            <a:r>
              <a:rPr lang="fr-FR" sz="2000" b="1" dirty="0"/>
              <a:t>démarche de prévention adaptée</a:t>
            </a:r>
            <a:r>
              <a:rPr lang="fr-FR" sz="2000" dirty="0"/>
              <a:t>, idéalement en concertation avec le service Ressources </a:t>
            </a:r>
            <a:r>
              <a:rPr lang="fr-FR" sz="2000" dirty="0" smtClean="0"/>
              <a:t>humaines (RH)  </a:t>
            </a:r>
            <a:r>
              <a:rPr lang="fr-FR" sz="2000" dirty="0"/>
              <a:t>et les Représentants du </a:t>
            </a:r>
            <a:r>
              <a:rPr lang="fr-FR" sz="2000" dirty="0" smtClean="0"/>
              <a:t>Personnel (DP)</a:t>
            </a: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doit s’inscrire dans le </a:t>
            </a:r>
            <a:r>
              <a:rPr lang="fr-FR" sz="2000" b="1" dirty="0" smtClean="0"/>
              <a:t>Document </a:t>
            </a:r>
            <a:r>
              <a:rPr lang="fr-FR" sz="2000" b="1" dirty="0"/>
              <a:t>U</a:t>
            </a:r>
            <a:r>
              <a:rPr lang="fr-FR" sz="2000" b="1" dirty="0" smtClean="0"/>
              <a:t>nique d’Evaluation des Risques Professionnels</a:t>
            </a:r>
            <a:r>
              <a:rPr lang="fr-FR" sz="2000" dirty="0" smtClean="0"/>
              <a:t> (DUERP)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fr-FR" sz="2600" dirty="0" smtClean="0"/>
          </a:p>
          <a:p>
            <a:endParaRPr lang="fr-FR" u="sng" dirty="0">
              <a:latin typeface="Arial Rounded MT Bold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1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Démarche de prévention collective </a:t>
            </a:r>
            <a:endParaRPr lang="fr-FR" sz="28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39552" y="1124744"/>
            <a:ext cx="6768752" cy="561662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Mettre en place un </a:t>
            </a:r>
            <a:r>
              <a:rPr lang="fr-FR" b="1" dirty="0" smtClean="0"/>
              <a:t>comité de pilotage </a:t>
            </a:r>
            <a:r>
              <a:rPr lang="fr-FR" dirty="0" smtClean="0"/>
              <a:t>permettant 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d</a:t>
            </a:r>
            <a:r>
              <a:rPr lang="fr-FR" sz="2000" dirty="0" smtClean="0"/>
              <a:t>e faire </a:t>
            </a:r>
            <a:r>
              <a:rPr lang="fr-FR" sz="2000" dirty="0"/>
              <a:t>un état des lieux des situations à risque </a:t>
            </a:r>
            <a:r>
              <a:rPr lang="fr-FR" sz="2000" dirty="0" smtClean="0"/>
              <a:t>addictif</a:t>
            </a:r>
            <a:endParaRPr lang="fr-FR" sz="20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d</a:t>
            </a:r>
            <a:r>
              <a:rPr lang="fr-FR" sz="2000" dirty="0" smtClean="0"/>
              <a:t>e consigner l’état des lieux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d’agir </a:t>
            </a:r>
            <a:r>
              <a:rPr lang="fr-FR" sz="2000" dirty="0"/>
              <a:t>sur les situations à risque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d</a:t>
            </a:r>
            <a:r>
              <a:rPr lang="fr-FR" sz="2000" dirty="0" smtClean="0"/>
              <a:t>’assurer </a:t>
            </a:r>
            <a:r>
              <a:rPr lang="fr-FR" sz="2000" dirty="0"/>
              <a:t>le suivi des </a:t>
            </a:r>
            <a:r>
              <a:rPr lang="fr-FR" sz="2000" dirty="0" smtClean="0"/>
              <a:t>actions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Établir un </a:t>
            </a:r>
            <a:r>
              <a:rPr lang="fr-FR" b="1" dirty="0"/>
              <a:t>cadre d’intervention, </a:t>
            </a:r>
            <a:r>
              <a:rPr lang="fr-FR" dirty="0" smtClean="0"/>
              <a:t>avec:</a:t>
            </a:r>
            <a:endParaRPr lang="fr-FR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100" dirty="0"/>
              <a:t>Des règles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100" dirty="0"/>
              <a:t>Des protocoles...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b="1" dirty="0"/>
              <a:t>Former et </a:t>
            </a:r>
            <a:r>
              <a:rPr lang="fr-FR" b="1" dirty="0" smtClean="0"/>
              <a:t>informer:</a:t>
            </a:r>
            <a:endParaRPr lang="fr-FR" b="1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100" dirty="0"/>
              <a:t>Les salariés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100" dirty="0"/>
              <a:t>L’encadrement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fr-FR" sz="2000" dirty="0"/>
          </a:p>
          <a:p>
            <a:pPr algn="just">
              <a:lnSpc>
                <a:spcPct val="150000"/>
              </a:lnSpc>
            </a:pPr>
            <a:endParaRPr lang="fr-FR" sz="2000" dirty="0"/>
          </a:p>
          <a:p>
            <a:endParaRPr lang="fr-FR" dirty="0"/>
          </a:p>
        </p:txBody>
      </p:sp>
      <p:pic>
        <p:nvPicPr>
          <p:cNvPr id="2054" name="Picture 6" descr="prevention addi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55417"/>
            <a:ext cx="2591876" cy="10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11560" y="2823071"/>
            <a:ext cx="7848872" cy="1614041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Exemples pratiques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755576" y="5085184"/>
            <a:ext cx="7920880" cy="1296144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fr-FR" sz="6200" b="1" dirty="0">
                <a:solidFill>
                  <a:schemeClr val="accent2"/>
                </a:solidFill>
              </a:rPr>
              <a:t>G</a:t>
            </a:r>
            <a:r>
              <a:rPr lang="fr-FR" sz="6200" b="1" dirty="0" smtClean="0">
                <a:solidFill>
                  <a:schemeClr val="accent2"/>
                </a:solidFill>
              </a:rPr>
              <a:t>estion </a:t>
            </a:r>
            <a:r>
              <a:rPr lang="fr-FR" sz="6200" b="1" dirty="0">
                <a:solidFill>
                  <a:schemeClr val="accent2"/>
                </a:solidFill>
              </a:rPr>
              <a:t>d’un trouble aigu du </a:t>
            </a:r>
            <a:r>
              <a:rPr lang="fr-FR" sz="6200" b="1" dirty="0" smtClean="0">
                <a:solidFill>
                  <a:schemeClr val="accent2"/>
                </a:solidFill>
              </a:rPr>
              <a:t>comportement/ Fiche de constat</a:t>
            </a:r>
            <a:r>
              <a:rPr lang="fr-FR" sz="6200" b="1" dirty="0">
                <a:solidFill>
                  <a:schemeClr val="accent2"/>
                </a:solidFill>
              </a:rPr>
              <a:t/>
            </a:r>
            <a:br>
              <a:rPr lang="fr-FR" sz="6200" b="1" dirty="0">
                <a:solidFill>
                  <a:schemeClr val="accent2"/>
                </a:solidFill>
              </a:rPr>
            </a:br>
            <a:r>
              <a:rPr lang="fr-FR" sz="6200" b="1" dirty="0" smtClean="0">
                <a:solidFill>
                  <a:schemeClr val="accent2"/>
                </a:solidFill>
              </a:rPr>
              <a:t>Agir </a:t>
            </a:r>
            <a:r>
              <a:rPr lang="fr-FR" sz="6200" b="1" dirty="0">
                <a:solidFill>
                  <a:schemeClr val="accent2"/>
                </a:solidFill>
              </a:rPr>
              <a:t>hors situation d’urgence</a:t>
            </a:r>
            <a:br>
              <a:rPr lang="fr-FR" sz="6200" b="1" dirty="0">
                <a:solidFill>
                  <a:schemeClr val="accent2"/>
                </a:solidFill>
              </a:rPr>
            </a:br>
            <a:r>
              <a:rPr lang="fr-FR" sz="6200" b="1" dirty="0" smtClean="0">
                <a:solidFill>
                  <a:schemeClr val="accent2"/>
                </a:solidFill>
              </a:rPr>
              <a:t>Encadrement </a:t>
            </a:r>
            <a:r>
              <a:rPr lang="fr-FR" sz="6200" b="1" dirty="0">
                <a:solidFill>
                  <a:schemeClr val="accent2"/>
                </a:solidFill>
              </a:rPr>
              <a:t>des pots en entreprise</a:t>
            </a:r>
            <a:r>
              <a:rPr lang="fr-FR" sz="4000" b="1" dirty="0"/>
              <a:t/>
            </a:r>
            <a:br>
              <a:rPr lang="fr-FR" sz="4000" b="1" dirty="0"/>
            </a:br>
            <a:endParaRPr lang="fr-FR" sz="4000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720080" cy="2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auveteur secouriste du travail initial (SST) - CCI Dordog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33256"/>
            <a:ext cx="749233" cy="8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Gestion d’un trouble aigu du comportement (1)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02961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r-FR" sz="2200" b="1" dirty="0" smtClean="0"/>
              <a:t>Identifier les signes d’alerte </a:t>
            </a:r>
            <a:r>
              <a:rPr lang="fr-FR" sz="2200" dirty="0" smtClean="0"/>
              <a:t>: propos incohérents, démarche titubante, désorientation, agressivité, propos incohérents, somnolence, état de malaise...</a:t>
            </a:r>
          </a:p>
          <a:p>
            <a:pPr marL="0" indent="0" algn="just">
              <a:buNone/>
            </a:pPr>
            <a:r>
              <a:rPr lang="fr-FR" dirty="0" smtClean="0"/>
              <a:t>             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200" dirty="0" smtClean="0"/>
              <a:t>Eviter la mise en danger du salarié et/ou de son entourage en </a:t>
            </a:r>
            <a:r>
              <a:rPr lang="fr-FR" sz="2200" b="1" dirty="0" smtClean="0"/>
              <a:t>l’écartant de son poste </a:t>
            </a:r>
            <a:r>
              <a:rPr lang="fr-FR" sz="2200" dirty="0" smtClean="0"/>
              <a:t>mais en ne le laissant pas seul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200" b="1" dirty="0" smtClean="0"/>
              <a:t>Informer</a:t>
            </a:r>
            <a:r>
              <a:rPr lang="fr-FR" sz="2200" dirty="0" smtClean="0"/>
              <a:t> le sauveteur secouriste du travail et/ou le supérieur</a:t>
            </a:r>
            <a:r>
              <a:rPr lang="fr-FR" sz="2200" dirty="0"/>
              <a:t> </a:t>
            </a:r>
            <a:r>
              <a:rPr lang="fr-FR" sz="2200" dirty="0" smtClean="0"/>
              <a:t>hiérarchique (selon protocole)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83158" y="2646450"/>
            <a:ext cx="7056784" cy="1152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000" i="1" dirty="0" smtClean="0"/>
              <a:t>Tout comportement </a:t>
            </a:r>
            <a:r>
              <a:rPr lang="fr-FR" sz="2000" i="1" dirty="0"/>
              <a:t>anormal peut avoir de nombreuses </a:t>
            </a:r>
            <a:r>
              <a:rPr lang="fr-FR" sz="2000" i="1" dirty="0" smtClean="0"/>
              <a:t>origines (exposition à des produits chimiques, maladie, consommation de médicaments...) et nécessite un avis médical.</a:t>
            </a:r>
            <a:endParaRPr lang="fr-FR" sz="2000" i="1" dirty="0"/>
          </a:p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1324372" cy="132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fr-FR" sz="2800" dirty="0"/>
              <a:t>Gestion d’un trouble </a:t>
            </a:r>
            <a:r>
              <a:rPr lang="fr-FR" sz="2800" dirty="0" smtClean="0"/>
              <a:t>aigu du </a:t>
            </a:r>
            <a:r>
              <a:rPr lang="fr-FR" sz="2800" dirty="0"/>
              <a:t>comportement </a:t>
            </a:r>
            <a:r>
              <a:rPr lang="fr-FR" sz="2800" dirty="0" smtClean="0"/>
              <a:t>(2)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96855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r-FR" sz="2200" b="1" dirty="0"/>
              <a:t>Demander un avis médical </a:t>
            </a:r>
            <a:r>
              <a:rPr lang="fr-FR" sz="2200" dirty="0"/>
              <a:t>: SAMU (15 ou 112), pompiers (18) ou médecin traitant selon la </a:t>
            </a:r>
            <a:r>
              <a:rPr lang="fr-FR" sz="2200" dirty="0" smtClean="0"/>
              <a:t>situation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200" b="1" dirty="0" smtClean="0"/>
              <a:t>Ne pas laisser partir la personne seule </a:t>
            </a:r>
            <a:r>
              <a:rPr lang="fr-FR" sz="2200" dirty="0" smtClean="0"/>
              <a:t>chez elle, ou chez son médecin traitant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200" b="1" dirty="0" smtClean="0"/>
              <a:t>Respecter la vie privée </a:t>
            </a:r>
            <a:r>
              <a:rPr lang="fr-FR" sz="2200" dirty="0" smtClean="0"/>
              <a:t>de la personne et s’abstenir de tout jugement de valeur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200" dirty="0" smtClean="0"/>
              <a:t>Etablir une </a:t>
            </a:r>
            <a:r>
              <a:rPr lang="fr-FR" sz="2200" b="1" dirty="0" smtClean="0"/>
              <a:t>fiche de constat </a:t>
            </a:r>
            <a:r>
              <a:rPr lang="fr-FR" sz="2200" dirty="0" smtClean="0"/>
              <a:t>et contacter le médecin du travail afin de l’avertir de la situation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8471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0332"/>
            <a:ext cx="5631244" cy="6357336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softEdge rad="0"/>
          </a:effectLst>
        </p:spPr>
      </p:pic>
      <p:sp>
        <p:nvSpPr>
          <p:cNvPr id="4" name="ZoneTexte 3"/>
          <p:cNvSpPr txBox="1"/>
          <p:nvPr/>
        </p:nvSpPr>
        <p:spPr>
          <a:xfrm>
            <a:off x="6084168" y="764704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Exemple de fiche de constat </a:t>
            </a:r>
            <a:endParaRPr lang="fr-FR" sz="2400" b="1" dirty="0" smtClean="0">
              <a:solidFill>
                <a:srgbClr val="0070C0"/>
              </a:solidFill>
            </a:endParaRPr>
          </a:p>
          <a:p>
            <a:r>
              <a:rPr lang="fr-FR" sz="2400" b="1" dirty="0" smtClean="0">
                <a:solidFill>
                  <a:srgbClr val="0070C0"/>
                </a:solidFill>
              </a:rPr>
              <a:t>(</a:t>
            </a:r>
            <a:r>
              <a:rPr lang="fr-FR" sz="2400" b="1" dirty="0">
                <a:solidFill>
                  <a:srgbClr val="0070C0"/>
                </a:solidFill>
              </a:rPr>
              <a:t>trouble aigu du comportement)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228184" y="577667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Source : A partir du guide élaboré par DIRECCTE de Haute Normandie Institut de Médecine du travail de Caen, septembre 2009</a:t>
            </a:r>
          </a:p>
        </p:txBody>
      </p:sp>
    </p:spTree>
    <p:extLst>
      <p:ext uri="{BB962C8B-B14F-4D97-AF65-F5344CB8AC3E}">
        <p14:creationId xmlns:p14="http://schemas.microsoft.com/office/powerpoint/2010/main" val="16207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19872" y="2302024"/>
            <a:ext cx="2592289" cy="172819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Généralités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5013176"/>
            <a:ext cx="6400800" cy="144016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 </a:t>
            </a:r>
            <a:r>
              <a:rPr lang="fr-FR" sz="2800" b="1" dirty="0">
                <a:solidFill>
                  <a:srgbClr val="C00000"/>
                </a:solidFill>
              </a:rPr>
              <a:t>S</a:t>
            </a:r>
            <a:r>
              <a:rPr lang="fr-FR" sz="2800" b="1" dirty="0" smtClean="0">
                <a:solidFill>
                  <a:srgbClr val="C00000"/>
                </a:solidFill>
              </a:rPr>
              <a:t>ubstances </a:t>
            </a:r>
            <a:r>
              <a:rPr lang="fr-FR" sz="2800" b="1" dirty="0">
                <a:solidFill>
                  <a:srgbClr val="C00000"/>
                </a:solidFill>
              </a:rPr>
              <a:t>psychoactives (SPA) </a:t>
            </a:r>
            <a:br>
              <a:rPr lang="fr-FR" sz="2800" b="1" dirty="0">
                <a:solidFill>
                  <a:srgbClr val="C00000"/>
                </a:solidFill>
              </a:rPr>
            </a:br>
            <a:r>
              <a:rPr lang="fr-FR" sz="2800" b="1" dirty="0" smtClean="0">
                <a:solidFill>
                  <a:srgbClr val="C00000"/>
                </a:solidFill>
              </a:rPr>
              <a:t>addiction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876571" y="3647509"/>
            <a:ext cx="999274" cy="369209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pic>
        <p:nvPicPr>
          <p:cNvPr id="1026" name="Picture 2" descr="Cabinet Perspectives et Ressources Prévention Addictions en milieu  professionnel - Aix Marseil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3294244" cy="19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720080" cy="2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Dans les suites de l’épisode aigu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9784" y="1340768"/>
            <a:ext cx="8151336" cy="47525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r-FR" sz="2200" dirty="0" smtClean="0"/>
              <a:t>Organiser le </a:t>
            </a:r>
            <a:r>
              <a:rPr lang="fr-FR" sz="2200" b="1" dirty="0" smtClean="0"/>
              <a:t>retour au travail :</a:t>
            </a:r>
          </a:p>
          <a:p>
            <a:pPr marL="0" indent="0" algn="just">
              <a:buNone/>
            </a:pPr>
            <a:endParaRPr lang="fr-FR" sz="12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élément </a:t>
            </a:r>
            <a:r>
              <a:rPr lang="fr-FR" sz="2000" dirty="0"/>
              <a:t>clé dans la lutte contre les </a:t>
            </a:r>
            <a:r>
              <a:rPr lang="fr-FR" sz="2000" dirty="0" smtClean="0"/>
              <a:t>addictions</a:t>
            </a:r>
            <a:endParaRPr lang="fr-FR" sz="20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Le retour au travail doit être </a:t>
            </a:r>
            <a:r>
              <a:rPr lang="fr-FR" sz="2000" b="1" dirty="0" smtClean="0"/>
              <a:t>encadré.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p</a:t>
            </a:r>
            <a:r>
              <a:rPr lang="fr-FR" sz="2000" dirty="0" smtClean="0"/>
              <a:t>euvent être prévus : une consultation auprès du médecin du travail, un entretien avec l’employeur...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1400" i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La prise en charge individuelle et les démarches collectives sont </a:t>
            </a:r>
            <a:r>
              <a:rPr lang="fr-FR" sz="2200" b="1" dirty="0" smtClean="0"/>
              <a:t>complémentaires</a:t>
            </a:r>
            <a:r>
              <a:rPr lang="fr-FR" sz="2200" dirty="0" smtClean="0"/>
              <a:t> pour une efficacité de la prévention des risques liés aux consommations de SPA en entreprise</a:t>
            </a:r>
          </a:p>
          <a:p>
            <a:pPr marL="0" indent="0" algn="just">
              <a:buNone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2039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Agir hors situation d’urgence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511256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r-FR" sz="2200" dirty="0"/>
              <a:t>r</a:t>
            </a:r>
            <a:r>
              <a:rPr lang="fr-FR" sz="2200" dirty="0" smtClean="0"/>
              <a:t>epérer les </a:t>
            </a:r>
            <a:r>
              <a:rPr lang="fr-FR" sz="2200" b="1" dirty="0" smtClean="0"/>
              <a:t>signes nécessitant une attention particulière:</a:t>
            </a:r>
            <a:endParaRPr lang="fr-FR" sz="22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retards répétés, absences, désinvestissement, changement de comportement, baisse de la vigilance, prises de risque, troubles de l’humeur...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200" dirty="0"/>
              <a:t>r</a:t>
            </a:r>
            <a:r>
              <a:rPr lang="fr-FR" sz="2200" dirty="0" smtClean="0"/>
              <a:t>éaliser un </a:t>
            </a:r>
            <a:r>
              <a:rPr lang="fr-FR" sz="2200" b="1" dirty="0" smtClean="0"/>
              <a:t>entretien hiérarchique:</a:t>
            </a:r>
            <a:endParaRPr lang="fr-FR" sz="22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1900" dirty="0" smtClean="0"/>
              <a:t>dialogue ouvert et basé </a:t>
            </a:r>
            <a:r>
              <a:rPr lang="fr-FR" sz="1900" b="1" dirty="0" smtClean="0"/>
              <a:t>sur des faits observés uniquement.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1900" dirty="0" smtClean="0"/>
              <a:t>Des propositions de changement au niveau professionnel et d’orientation (structures d’aides, médecin du travail..) doivent être proposées.</a:t>
            </a:r>
          </a:p>
          <a:p>
            <a:pPr marL="457200" lvl="1" indent="0" algn="just">
              <a:buNone/>
            </a:pPr>
            <a:endParaRPr lang="fr-FR" sz="14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200" dirty="0"/>
              <a:t>a</a:t>
            </a:r>
            <a:r>
              <a:rPr lang="fr-FR" sz="2200" dirty="0" smtClean="0"/>
              <a:t>ssurer la </a:t>
            </a:r>
            <a:r>
              <a:rPr lang="fr-FR" sz="2200" b="1" dirty="0" smtClean="0"/>
              <a:t>confidentialité des échanges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0441" y="2642870"/>
            <a:ext cx="6120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déni doit être levé, tout particulièrement pour les salariés occupant des postes de sécurité (conduite de véhicule, manipulation de produits dangereux, travail en hauteur...).</a:t>
            </a:r>
            <a:endParaRPr kumimoji="0" lang="fr-FR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9" y="2581300"/>
            <a:ext cx="1046470" cy="1046470"/>
          </a:xfrm>
          <a:prstGeom prst="rect">
            <a:avLst/>
          </a:prstGeom>
        </p:spPr>
      </p:pic>
      <p:pic>
        <p:nvPicPr>
          <p:cNvPr id="7" name="Picture 2" descr="DELEPORTE WENTZ AVOCAT: Un accord de confidentialité aux termes trop  généraux peut être privé d'eff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24" y="5337038"/>
            <a:ext cx="1550396" cy="9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Encadrement des pots en entreprise (si présence d’alcool)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373616" cy="52565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200" dirty="0" smtClean="0"/>
              <a:t>Exemples de mesures pouvant être mises en place par l’employeur: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1200" dirty="0"/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dirty="0" smtClean="0"/>
              <a:t> </a:t>
            </a:r>
            <a:r>
              <a:rPr lang="fr-FR" sz="2000" b="1" dirty="0" smtClean="0"/>
              <a:t>rappel </a:t>
            </a:r>
            <a:r>
              <a:rPr lang="fr-FR" sz="2000" b="1" dirty="0"/>
              <a:t>des risques </a:t>
            </a:r>
            <a:r>
              <a:rPr lang="fr-FR" sz="2000" dirty="0"/>
              <a:t>liés à la consommation d’alcool </a:t>
            </a:r>
            <a:endParaRPr lang="fr-FR" sz="2000" dirty="0" smtClean="0"/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quantification et </a:t>
            </a:r>
            <a:r>
              <a:rPr lang="fr-FR" sz="2000" b="1" dirty="0" smtClean="0"/>
              <a:t>limitation</a:t>
            </a:r>
            <a:r>
              <a:rPr lang="fr-FR" sz="2000" dirty="0" smtClean="0"/>
              <a:t> </a:t>
            </a:r>
            <a:r>
              <a:rPr lang="fr-FR" sz="2000" dirty="0"/>
              <a:t>du nombre de bouteilles </a:t>
            </a:r>
            <a:endParaRPr lang="fr-FR" sz="2000" dirty="0" smtClean="0"/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mise </a:t>
            </a:r>
            <a:r>
              <a:rPr lang="fr-FR" sz="2000" dirty="0"/>
              <a:t>à disposition en quantité suffisante de </a:t>
            </a:r>
            <a:r>
              <a:rPr lang="fr-FR" sz="2000" b="1" dirty="0"/>
              <a:t>boissons non </a:t>
            </a:r>
            <a:r>
              <a:rPr lang="fr-FR" sz="2000" b="1" dirty="0" smtClean="0"/>
              <a:t>alcoolisées</a:t>
            </a:r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 mise </a:t>
            </a:r>
            <a:r>
              <a:rPr lang="fr-FR" sz="2000" dirty="0"/>
              <a:t>à disposition </a:t>
            </a:r>
            <a:r>
              <a:rPr lang="fr-FR" sz="2000" b="1" dirty="0" smtClean="0"/>
              <a:t>d’éthylotests</a:t>
            </a:r>
            <a:endParaRPr lang="fr-FR" sz="2000" b="1" dirty="0"/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 </a:t>
            </a:r>
            <a:r>
              <a:rPr lang="fr-FR" sz="2000" dirty="0" smtClean="0"/>
              <a:t>mise </a:t>
            </a:r>
            <a:r>
              <a:rPr lang="fr-FR" sz="2000" dirty="0"/>
              <a:t>à disposition de </a:t>
            </a:r>
            <a:r>
              <a:rPr lang="fr-FR" sz="2000" b="1" dirty="0"/>
              <a:t>taxis </a:t>
            </a:r>
            <a:r>
              <a:rPr lang="fr-FR" sz="2000" dirty="0"/>
              <a:t>afin de reconduire les salariés ayant trop </a:t>
            </a:r>
            <a:r>
              <a:rPr lang="fr-FR" sz="2000" dirty="0" smtClean="0"/>
              <a:t>bu</a:t>
            </a:r>
            <a:endParaRPr lang="fr-FR" sz="2000" dirty="0"/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 </a:t>
            </a:r>
            <a:r>
              <a:rPr lang="fr-FR" sz="2000" dirty="0" smtClean="0"/>
              <a:t>prise </a:t>
            </a:r>
            <a:r>
              <a:rPr lang="fr-FR" sz="2000" dirty="0"/>
              <a:t>en compte du </a:t>
            </a:r>
            <a:r>
              <a:rPr lang="fr-FR" sz="2000" b="1" dirty="0"/>
              <a:t>temps </a:t>
            </a:r>
            <a:r>
              <a:rPr lang="fr-FR" sz="2000" b="1" dirty="0" smtClean="0"/>
              <a:t>d’élimination de l’alcool </a:t>
            </a:r>
            <a:r>
              <a:rPr lang="fr-FR" sz="2000" dirty="0"/>
              <a:t>avant toute reprise d’une activité potentiellement à risque. </a:t>
            </a:r>
            <a:endParaRPr lang="fr-FR" sz="2000" dirty="0" smtClean="0"/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 </a:t>
            </a:r>
            <a:r>
              <a:rPr lang="fr-FR" sz="2000" dirty="0" smtClean="0"/>
              <a:t>établissement </a:t>
            </a:r>
            <a:r>
              <a:rPr lang="fr-FR" sz="2000" dirty="0"/>
              <a:t>d’une </a:t>
            </a:r>
            <a:r>
              <a:rPr lang="fr-FR" sz="2000" b="1" dirty="0"/>
              <a:t>procédure de prise en charge </a:t>
            </a:r>
            <a:r>
              <a:rPr lang="fr-FR" sz="2000" b="1" dirty="0" smtClean="0"/>
              <a:t>d’un salarié </a:t>
            </a:r>
            <a:r>
              <a:rPr lang="fr-FR" sz="2000" b="1" dirty="0"/>
              <a:t>en état </a:t>
            </a:r>
            <a:r>
              <a:rPr lang="fr-FR" sz="2000" b="1" dirty="0" smtClean="0"/>
              <a:t>d’ébriété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9554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Aide possible des professionnels de santé au travail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720080" cy="242414"/>
          </a:xfrm>
          <a:prstGeom prst="rect">
            <a:avLst/>
          </a:prstGeom>
        </p:spPr>
      </p:pic>
      <p:pic>
        <p:nvPicPr>
          <p:cNvPr id="4098" name="Picture 2" descr="DELEPORTE WENTZ AVOCAT: Un accord de confidentialité aux termes trop  généraux peut être privé d'eff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690688"/>
            <a:ext cx="2112169" cy="132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latin typeface="+mn-lt"/>
              </a:rPr>
              <a:t>Code du Travail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68052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L</a:t>
            </a:r>
            <a:r>
              <a:rPr lang="fr-FR" sz="2200" dirty="0" smtClean="0"/>
              <a:t>es SST ont un </a:t>
            </a:r>
            <a:r>
              <a:rPr lang="fr-FR" sz="2200" b="1" dirty="0" smtClean="0"/>
              <a:t>rôle de conseiller auprès</a:t>
            </a:r>
            <a:r>
              <a:rPr lang="fr-FR" sz="2200" b="1" dirty="0"/>
              <a:t> </a:t>
            </a:r>
            <a:r>
              <a:rPr lang="fr-FR" sz="2200" b="1" dirty="0" smtClean="0"/>
              <a:t>des employeurs, </a:t>
            </a:r>
            <a:r>
              <a:rPr lang="fr-FR" sz="2200" dirty="0" smtClean="0"/>
              <a:t>des  travailleurs et de leurs représentants, afin 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de prévenir la consommation de SPA en entreprise</a:t>
            </a:r>
            <a:endParaRPr lang="fr-FR" sz="2000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de prévenir la désinsertion professionnelle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de contribuer au maintien dans l’emploi des travailleurs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/>
              <a:t>Ils assurent la </a:t>
            </a:r>
            <a:r>
              <a:rPr lang="fr-FR" sz="2200" b="1" dirty="0"/>
              <a:t>surveillance de l’état de santé des travailleurs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 smtClean="0">
              <a:latin typeface="Arial Rounded MT Bold" panose="020F0704030504030204" pitchFamily="34" charset="0"/>
            </a:endParaRP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14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>
                <a:latin typeface="+mn-lt"/>
              </a:rPr>
              <a:t>V</a:t>
            </a:r>
            <a:r>
              <a:rPr lang="fr-FR" sz="2800" dirty="0" smtClean="0">
                <a:latin typeface="+mn-lt"/>
              </a:rPr>
              <a:t>isites médicales/entretiens infirmiers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772" y="836712"/>
            <a:ext cx="8676456" cy="561662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sz="2200" dirty="0" smtClean="0">
              <a:latin typeface="Arial Rounded MT Bold" panose="020F0704030504030204" pitchFamily="34" charset="0"/>
            </a:endParaRPr>
          </a:p>
          <a:p>
            <a:pPr marL="457200" lvl="1" indent="0" algn="just">
              <a:buNone/>
            </a:pPr>
            <a:r>
              <a:rPr lang="fr-FR" sz="2000" u="sng" dirty="0" smtClean="0">
                <a:latin typeface="Arial Rounded MT Bold" panose="020F07040305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Lors de toute visite médicale, le médecin ou l’infirmier </a:t>
            </a:r>
            <a:r>
              <a:rPr lang="fr-FR" sz="2200" b="1" dirty="0" smtClean="0"/>
              <a:t>aborde le sujet des consommations de SPA</a:t>
            </a:r>
            <a:r>
              <a:rPr lang="fr-FR" sz="2200" dirty="0" smtClean="0"/>
              <a:t> en s’aidant si nécessaire, d’outils d’évaluation des consommations (questionnaires...)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2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Toute entreprise a la possibilité de solliciter une </a:t>
            </a:r>
            <a:r>
              <a:rPr lang="fr-FR" sz="2200" b="1" dirty="0" smtClean="0"/>
              <a:t>visite médicale « à </a:t>
            </a:r>
            <a:r>
              <a:rPr lang="fr-FR" sz="2200" b="1" dirty="0"/>
              <a:t>la demande de </a:t>
            </a:r>
            <a:r>
              <a:rPr lang="fr-FR" sz="2200" b="1" dirty="0" smtClean="0"/>
              <a:t>l’employeur »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salarié </a:t>
            </a:r>
            <a:r>
              <a:rPr lang="fr-FR" sz="2000" dirty="0"/>
              <a:t>informé de la démarche par la </a:t>
            </a:r>
            <a:r>
              <a:rPr lang="fr-FR" sz="2000" dirty="0" smtClean="0"/>
              <a:t>direction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d</a:t>
            </a:r>
            <a:r>
              <a:rPr lang="fr-FR" sz="2000" dirty="0" smtClean="0"/>
              <a:t>emande </a:t>
            </a:r>
            <a:r>
              <a:rPr lang="fr-FR" sz="2000" dirty="0"/>
              <a:t>accompagnée d’un courrier argumenté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200" dirty="0">
              <a:latin typeface="Arial Rounded MT Bold" panose="020F070403050403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fr-FR" sz="2200" dirty="0" smtClean="0">
              <a:latin typeface="Arial Rounded MT Bold" panose="020F070403050403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fr-FR" sz="2200" dirty="0">
              <a:latin typeface="Arial Rounded MT Bold" panose="020F07040305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latin typeface="+mn-lt"/>
              </a:rPr>
              <a:t>Actions en entreprise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772" y="1268760"/>
            <a:ext cx="8676456" cy="5184576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sz="1200" u="sng" dirty="0" smtClean="0"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Le type d’actions en entreprise (formation, sensibilisation...) peut différer d’un service de santé (SST)  à un autre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4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Pour connaitre les actions en entreprise proposées par votre SST, merci de vous rapprocher du médecin du travail référent de votre entreprise</a:t>
            </a:r>
            <a:endParaRPr lang="fr-FR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u="sng" dirty="0" smtClean="0"/>
              <a:t>Pour aller plus loin </a:t>
            </a:r>
            <a:r>
              <a:rPr lang="fr-FR" sz="2200" dirty="0" smtClean="0"/>
              <a:t>: </a:t>
            </a:r>
            <a:r>
              <a:rPr lang="fr-FR" sz="2200" b="1" dirty="0" smtClean="0"/>
              <a:t>MILDECA, SECAFI </a:t>
            </a:r>
            <a:r>
              <a:rPr lang="fr-FR" sz="2200" dirty="0" smtClean="0"/>
              <a:t>guide prévention des pratiques addictives au travail (téléchargeable sur internet), </a:t>
            </a:r>
            <a:r>
              <a:rPr lang="fr-FR" sz="2200" b="1" dirty="0" smtClean="0"/>
              <a:t>INRS brochure 6147</a:t>
            </a:r>
            <a:r>
              <a:rPr lang="fr-FR" sz="2200" dirty="0" smtClean="0"/>
              <a:t>, </a:t>
            </a:r>
            <a:r>
              <a:rPr lang="fr-FR" sz="2200" b="1" dirty="0" err="1" smtClean="0"/>
              <a:t>Addict’aide</a:t>
            </a:r>
            <a:r>
              <a:rPr lang="fr-FR" sz="2200" b="1" dirty="0" smtClean="0"/>
              <a:t> le village des pros</a:t>
            </a:r>
            <a:endParaRPr lang="fr-FR" sz="2200" b="1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fr-FR" sz="2200" dirty="0" smtClean="0">
              <a:latin typeface="Arial Rounded MT Bold" panose="020F070403050403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fr-FR" sz="2200" dirty="0">
              <a:latin typeface="Arial Rounded MT Bold" panose="020F07040305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4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9313" y="1052736"/>
            <a:ext cx="8712968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u="sng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 </a:t>
            </a:r>
            <a:r>
              <a:rPr lang="fr-FR" b="1" dirty="0" smtClean="0"/>
              <a:t>Produit légal ou illégal </a:t>
            </a:r>
            <a:r>
              <a:rPr lang="fr-FR" dirty="0" smtClean="0"/>
              <a:t>agissant sur le cerveau et procurant du  </a:t>
            </a:r>
            <a:r>
              <a:rPr lang="fr-FR" b="1" dirty="0" smtClean="0"/>
              <a:t>plaisir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6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b="1" dirty="0" smtClean="0"/>
              <a:t>Augmentation progressive des doses et des fréquences </a:t>
            </a:r>
            <a:r>
              <a:rPr lang="fr-FR" dirty="0" smtClean="0"/>
              <a:t>de prises pour retrouver la sensation de plaisir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200" dirty="0" smtClean="0"/>
          </a:p>
          <a:p>
            <a:pPr marL="457200" lvl="1" indent="0" algn="just">
              <a:lnSpc>
                <a:spcPct val="150000"/>
              </a:lnSpc>
              <a:buNone/>
            </a:pPr>
            <a:endParaRPr lang="fr-FR" sz="22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b="1" dirty="0" smtClean="0"/>
              <a:t>Risque à terme d’addiction </a:t>
            </a:r>
            <a:r>
              <a:rPr lang="fr-FR" dirty="0" smtClean="0"/>
              <a:t>au produit :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 smtClean="0"/>
              <a:t>Impossibilité de contrôler la consommation malgré les conséquences négatives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200" dirty="0" smtClean="0"/>
              <a:t>Maladie nécessitant des </a:t>
            </a:r>
            <a:r>
              <a:rPr lang="fr-FR" sz="2200" b="1" dirty="0" smtClean="0"/>
              <a:t>soins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2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fr-FR" sz="1200" dirty="0" smtClean="0"/>
          </a:p>
          <a:p>
            <a:endParaRPr lang="fr-FR" sz="1200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Définitions : substances psychoactives et addiction</a:t>
            </a:r>
            <a:endParaRPr lang="fr-FR" sz="2800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12976"/>
            <a:ext cx="192556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184576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Chez les jeunes comme chez les adultes, les 3 produits les plus consommés sont </a:t>
            </a:r>
            <a:r>
              <a:rPr lang="fr-FR" sz="2200" b="1" dirty="0" smtClean="0"/>
              <a:t>l’alcool, le tabac et le cannabis: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27 % des adultes fument quotidiennement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smtClean="0"/>
              <a:t>10 % des adultes boivent quotidiennement de l’alcool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 smtClean="0"/>
              <a:t>Baisse sensible </a:t>
            </a:r>
            <a:r>
              <a:rPr lang="fr-FR" sz="2000" dirty="0" smtClean="0"/>
              <a:t>de la consommation de </a:t>
            </a:r>
            <a:r>
              <a:rPr lang="fr-FR" sz="2000" b="1" dirty="0" smtClean="0"/>
              <a:t>tabac </a:t>
            </a:r>
            <a:r>
              <a:rPr lang="fr-FR" sz="2000" dirty="0" smtClean="0"/>
              <a:t>chez les jeunes depuis 2014 et chez les adultes depuis 2016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 smtClean="0"/>
              <a:t>Baisse régulière </a:t>
            </a:r>
            <a:r>
              <a:rPr lang="fr-FR" sz="2000" dirty="0" smtClean="0"/>
              <a:t>des ventes d’</a:t>
            </a:r>
            <a:r>
              <a:rPr lang="fr-FR" sz="2000" b="1" dirty="0" smtClean="0"/>
              <a:t>alcool</a:t>
            </a:r>
            <a:r>
              <a:rPr lang="fr-FR" sz="2000" dirty="0" smtClean="0"/>
              <a:t> depuis 50 ans (diminution de la consommation de vin)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 smtClean="0"/>
              <a:t>Baisse des alcoolisations massives chez les jeunes</a:t>
            </a:r>
            <a:endParaRPr lang="fr-FR" sz="20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3100" dirty="0" smtClean="0"/>
              <a:t>Quelques chiffres (1) 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408712" cy="365125"/>
          </a:xfrm>
        </p:spPr>
        <p:txBody>
          <a:bodyPr/>
          <a:lstStyle/>
          <a:p>
            <a:r>
              <a:rPr lang="fr-FR" dirty="0" smtClean="0"/>
              <a:t>Source :</a:t>
            </a:r>
            <a:r>
              <a:rPr lang="fr-FR" i="1" dirty="0"/>
              <a:t> Observatoire Français des Drogues et des Toxicomanies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4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04056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Un </a:t>
            </a:r>
            <a:r>
              <a:rPr lang="fr-FR" sz="2200" dirty="0"/>
              <a:t>F</a:t>
            </a:r>
            <a:r>
              <a:rPr lang="fr-FR" sz="2200" dirty="0" smtClean="0"/>
              <a:t>rançais sur 10 a consommé des anxiolytiques au cours de l’année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200" dirty="0" smtClean="0"/>
              <a:t>Substances illicites: le cannabis est de loin la substance la plus consommée, suivi par la cocaïne et l’ecstasy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fr-FR" sz="11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4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4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4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i="1" dirty="0" smtClean="0"/>
              <a:t>NB: En juin 2018, l’OMS a reconnu comme maladie de l’addiction, </a:t>
            </a:r>
            <a:r>
              <a:rPr lang="fr-FR" sz="2000" b="1" i="1" dirty="0" smtClean="0">
                <a:solidFill>
                  <a:srgbClr val="0070C0"/>
                </a:solidFill>
              </a:rPr>
              <a:t>le trouble du jeu vidéo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Quelques chiffres (2)</a:t>
            </a:r>
            <a:endParaRPr lang="fr-FR" sz="2800" dirty="0"/>
          </a:p>
        </p:txBody>
      </p:sp>
      <p:pic>
        <p:nvPicPr>
          <p:cNvPr id="5" name="Picture 2" descr="Résultat de recherche d'images pour &quot;medicament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54" y="1628800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êtements cannabis illégale ou hypocrisie ? Blog de What's 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61414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ddiction à la cocaïne : des accumulations de fer dans le cervea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98" y="3542140"/>
            <a:ext cx="141993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cstasy&amp;nbsp;: composition, effets de la &amp;quot;drogue de l'amour&amp;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62" y="3542140"/>
            <a:ext cx="14033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408712" cy="365125"/>
          </a:xfrm>
        </p:spPr>
        <p:txBody>
          <a:bodyPr/>
          <a:lstStyle/>
          <a:p>
            <a:r>
              <a:rPr lang="fr-FR" dirty="0" smtClean="0"/>
              <a:t>Source :</a:t>
            </a:r>
            <a:r>
              <a:rPr lang="fr-FR" i="1" dirty="0"/>
              <a:t> Observatoire Français des Drogues et des Toxicomanies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54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368152"/>
          </a:xfrm>
        </p:spPr>
        <p:txBody>
          <a:bodyPr>
            <a:normAutofit/>
          </a:bodyPr>
          <a:lstStyle/>
          <a:p>
            <a:pPr algn="ctr"/>
            <a:r>
              <a:rPr lang="fr-FR" sz="3100" dirty="0" smtClean="0"/>
              <a:t>Focus sur 2 produits</a:t>
            </a:r>
            <a:r>
              <a:rPr lang="fr-FR" dirty="0">
                <a:solidFill>
                  <a:schemeClr val="accent1"/>
                </a:solidFill>
              </a:rPr>
              <a:t/>
            </a:r>
            <a:br>
              <a:rPr lang="fr-FR" dirty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Alcool</a:t>
            </a: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C</a:t>
            </a:r>
            <a:r>
              <a:rPr lang="fr-FR" b="1" dirty="0" smtClean="0">
                <a:solidFill>
                  <a:srgbClr val="C00000"/>
                </a:solidFill>
              </a:rPr>
              <a:t>annabis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11826"/>
            <a:ext cx="3037952" cy="15382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84852"/>
            <a:ext cx="2088232" cy="13922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720080" cy="2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Alcool : quelques chiffres</a:t>
            </a:r>
            <a:endParaRPr lang="fr-FR" sz="2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312464" y="1257452"/>
            <a:ext cx="8229600" cy="5040560"/>
            <a:chOff x="251520" y="1268760"/>
            <a:chExt cx="8229600" cy="5040560"/>
          </a:xfrm>
        </p:grpSpPr>
        <p:sp>
          <p:nvSpPr>
            <p:cNvPr id="9" name="Rectangle 8"/>
            <p:cNvSpPr/>
            <p:nvPr/>
          </p:nvSpPr>
          <p:spPr>
            <a:xfrm>
              <a:off x="251520" y="1268760"/>
              <a:ext cx="8229600" cy="5040560"/>
            </a:xfrm>
            <a:prstGeom prst="rect">
              <a:avLst/>
            </a:prstGeom>
            <a:noFill/>
          </p:spPr>
        </p:sp>
        <p:sp>
          <p:nvSpPr>
            <p:cNvPr id="11" name="Forme libre 10"/>
            <p:cNvSpPr/>
            <p:nvPr/>
          </p:nvSpPr>
          <p:spPr>
            <a:xfrm>
              <a:off x="251520" y="1268760"/>
              <a:ext cx="5760720" cy="1299353"/>
            </a:xfrm>
            <a:custGeom>
              <a:avLst/>
              <a:gdLst>
                <a:gd name="connsiteX0" fmla="*/ 0 w 5760720"/>
                <a:gd name="connsiteY0" fmla="*/ 246809 h 1480823"/>
                <a:gd name="connsiteX1" fmla="*/ 246809 w 5760720"/>
                <a:gd name="connsiteY1" fmla="*/ 0 h 1480823"/>
                <a:gd name="connsiteX2" fmla="*/ 5513911 w 5760720"/>
                <a:gd name="connsiteY2" fmla="*/ 0 h 1480823"/>
                <a:gd name="connsiteX3" fmla="*/ 5760720 w 5760720"/>
                <a:gd name="connsiteY3" fmla="*/ 246809 h 1480823"/>
                <a:gd name="connsiteX4" fmla="*/ 5760720 w 5760720"/>
                <a:gd name="connsiteY4" fmla="*/ 1234014 h 1480823"/>
                <a:gd name="connsiteX5" fmla="*/ 5513911 w 5760720"/>
                <a:gd name="connsiteY5" fmla="*/ 1480823 h 1480823"/>
                <a:gd name="connsiteX6" fmla="*/ 246809 w 5760720"/>
                <a:gd name="connsiteY6" fmla="*/ 1480823 h 1480823"/>
                <a:gd name="connsiteX7" fmla="*/ 0 w 5760720"/>
                <a:gd name="connsiteY7" fmla="*/ 1234014 h 1480823"/>
                <a:gd name="connsiteX8" fmla="*/ 0 w 5760720"/>
                <a:gd name="connsiteY8" fmla="*/ 246809 h 148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1480823">
                  <a:moveTo>
                    <a:pt x="0" y="246809"/>
                  </a:moveTo>
                  <a:cubicBezTo>
                    <a:pt x="0" y="110500"/>
                    <a:pt x="110500" y="0"/>
                    <a:pt x="246809" y="0"/>
                  </a:cubicBezTo>
                  <a:lnTo>
                    <a:pt x="5513911" y="0"/>
                  </a:lnTo>
                  <a:cubicBezTo>
                    <a:pt x="5650220" y="0"/>
                    <a:pt x="5760720" y="110500"/>
                    <a:pt x="5760720" y="246809"/>
                  </a:cubicBezTo>
                  <a:lnTo>
                    <a:pt x="5760720" y="1234014"/>
                  </a:lnTo>
                  <a:cubicBezTo>
                    <a:pt x="5760720" y="1370323"/>
                    <a:pt x="5650220" y="1480823"/>
                    <a:pt x="5513911" y="1480823"/>
                  </a:cubicBezTo>
                  <a:lnTo>
                    <a:pt x="246809" y="1480823"/>
                  </a:lnTo>
                  <a:cubicBezTo>
                    <a:pt x="110500" y="1480823"/>
                    <a:pt x="0" y="1370323"/>
                    <a:pt x="0" y="1234014"/>
                  </a:cubicBezTo>
                  <a:lnTo>
                    <a:pt x="0" y="2468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90030" tIns="72288" rIns="290030" bIns="72288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000" b="1" kern="1200" dirty="0" smtClean="0"/>
                <a:t>1ère </a:t>
              </a:r>
              <a:r>
                <a:rPr lang="fr-FR" sz="3000" kern="1200" dirty="0" smtClean="0"/>
                <a:t>cause </a:t>
              </a:r>
              <a:r>
                <a:rPr lang="fr-FR" sz="3000" dirty="0" smtClean="0"/>
                <a:t>d’</a:t>
              </a:r>
              <a:r>
                <a:rPr lang="fr-FR" sz="3000" kern="1200" dirty="0" smtClean="0"/>
                <a:t>accidents de la route, </a:t>
              </a:r>
              <a:r>
                <a:rPr lang="fr-FR" sz="3000" b="1" kern="1200" dirty="0" smtClean="0"/>
                <a:t>2</a:t>
              </a:r>
              <a:r>
                <a:rPr lang="fr-FR" sz="3000" b="1" baseline="30000" dirty="0" smtClean="0"/>
                <a:t>ème</a:t>
              </a:r>
              <a:r>
                <a:rPr lang="fr-FR" sz="3000" kern="1200" dirty="0" smtClean="0"/>
                <a:t> cause d’accidents mortels</a:t>
              </a:r>
              <a:endParaRPr lang="fr-FR" sz="3000" kern="1200" dirty="0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762080" y="2759033"/>
              <a:ext cx="5760720" cy="985867"/>
            </a:xfrm>
            <a:custGeom>
              <a:avLst/>
              <a:gdLst>
                <a:gd name="connsiteX0" fmla="*/ 0 w 5760720"/>
                <a:gd name="connsiteY0" fmla="*/ 220548 h 1323264"/>
                <a:gd name="connsiteX1" fmla="*/ 220548 w 5760720"/>
                <a:gd name="connsiteY1" fmla="*/ 0 h 1323264"/>
                <a:gd name="connsiteX2" fmla="*/ 5540172 w 5760720"/>
                <a:gd name="connsiteY2" fmla="*/ 0 h 1323264"/>
                <a:gd name="connsiteX3" fmla="*/ 5760720 w 5760720"/>
                <a:gd name="connsiteY3" fmla="*/ 220548 h 1323264"/>
                <a:gd name="connsiteX4" fmla="*/ 5760720 w 5760720"/>
                <a:gd name="connsiteY4" fmla="*/ 1102716 h 1323264"/>
                <a:gd name="connsiteX5" fmla="*/ 5540172 w 5760720"/>
                <a:gd name="connsiteY5" fmla="*/ 1323264 h 1323264"/>
                <a:gd name="connsiteX6" fmla="*/ 220548 w 5760720"/>
                <a:gd name="connsiteY6" fmla="*/ 1323264 h 1323264"/>
                <a:gd name="connsiteX7" fmla="*/ 0 w 5760720"/>
                <a:gd name="connsiteY7" fmla="*/ 1102716 h 1323264"/>
                <a:gd name="connsiteX8" fmla="*/ 0 w 5760720"/>
                <a:gd name="connsiteY8" fmla="*/ 220548 h 132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1323264">
                  <a:moveTo>
                    <a:pt x="0" y="220548"/>
                  </a:moveTo>
                  <a:cubicBezTo>
                    <a:pt x="0" y="98743"/>
                    <a:pt x="98743" y="0"/>
                    <a:pt x="220548" y="0"/>
                  </a:cubicBezTo>
                  <a:lnTo>
                    <a:pt x="5540172" y="0"/>
                  </a:lnTo>
                  <a:cubicBezTo>
                    <a:pt x="5661977" y="0"/>
                    <a:pt x="5760720" y="98743"/>
                    <a:pt x="5760720" y="220548"/>
                  </a:cubicBezTo>
                  <a:lnTo>
                    <a:pt x="5760720" y="1102716"/>
                  </a:lnTo>
                  <a:cubicBezTo>
                    <a:pt x="5760720" y="1224521"/>
                    <a:pt x="5661977" y="1323264"/>
                    <a:pt x="5540172" y="1323264"/>
                  </a:cubicBezTo>
                  <a:lnTo>
                    <a:pt x="220548" y="1323264"/>
                  </a:lnTo>
                  <a:cubicBezTo>
                    <a:pt x="98743" y="1323264"/>
                    <a:pt x="0" y="1224521"/>
                    <a:pt x="0" y="1102716"/>
                  </a:cubicBezTo>
                  <a:lnTo>
                    <a:pt x="0" y="22054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82338" tIns="64596" rIns="282338" bIns="64596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smtClean="0"/>
                <a:t>2</a:t>
              </a:r>
              <a:r>
                <a:rPr lang="fr-FR" sz="2800" b="1" kern="1200" baseline="30000" dirty="0" smtClean="0"/>
                <a:t>ème</a:t>
              </a:r>
              <a:r>
                <a:rPr lang="fr-FR" sz="2800" kern="1200" dirty="0" smtClean="0"/>
                <a:t> cause de mortalité évitable après le tabac</a:t>
              </a:r>
              <a:endParaRPr lang="fr-FR" sz="2800" kern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50071" y="5391848"/>
              <a:ext cx="3821305" cy="582106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fr-FR" dirty="0" smtClean="0"/>
                <a:t>         </a:t>
              </a:r>
              <a:r>
                <a:rPr lang="fr-FR" sz="2800" b="1" dirty="0" smtClean="0"/>
                <a:t> </a:t>
              </a:r>
              <a:r>
                <a:rPr lang="fr-FR" sz="2800" b="1" dirty="0" smtClean="0">
                  <a:solidFill>
                    <a:schemeClr val="tx1"/>
                  </a:solidFill>
                </a:rPr>
                <a:t>41 000 </a:t>
              </a:r>
              <a:r>
                <a:rPr lang="fr-FR" sz="2800" b="1" dirty="0" smtClean="0"/>
                <a:t>décès/an</a:t>
              </a:r>
              <a:endParaRPr lang="fr-FR" sz="2800" b="1" dirty="0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1410112" y="4101730"/>
              <a:ext cx="5760720" cy="869378"/>
            </a:xfrm>
            <a:custGeom>
              <a:avLst/>
              <a:gdLst>
                <a:gd name="connsiteX0" fmla="*/ 0 w 5760720"/>
                <a:gd name="connsiteY0" fmla="*/ 148649 h 891874"/>
                <a:gd name="connsiteX1" fmla="*/ 148649 w 5760720"/>
                <a:gd name="connsiteY1" fmla="*/ 0 h 891874"/>
                <a:gd name="connsiteX2" fmla="*/ 5612071 w 5760720"/>
                <a:gd name="connsiteY2" fmla="*/ 0 h 891874"/>
                <a:gd name="connsiteX3" fmla="*/ 5760720 w 5760720"/>
                <a:gd name="connsiteY3" fmla="*/ 148649 h 891874"/>
                <a:gd name="connsiteX4" fmla="*/ 5760720 w 5760720"/>
                <a:gd name="connsiteY4" fmla="*/ 743225 h 891874"/>
                <a:gd name="connsiteX5" fmla="*/ 5612071 w 5760720"/>
                <a:gd name="connsiteY5" fmla="*/ 891874 h 891874"/>
                <a:gd name="connsiteX6" fmla="*/ 148649 w 5760720"/>
                <a:gd name="connsiteY6" fmla="*/ 891874 h 891874"/>
                <a:gd name="connsiteX7" fmla="*/ 0 w 5760720"/>
                <a:gd name="connsiteY7" fmla="*/ 743225 h 891874"/>
                <a:gd name="connsiteX8" fmla="*/ 0 w 5760720"/>
                <a:gd name="connsiteY8" fmla="*/ 148649 h 89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891874">
                  <a:moveTo>
                    <a:pt x="0" y="148649"/>
                  </a:moveTo>
                  <a:cubicBezTo>
                    <a:pt x="0" y="66552"/>
                    <a:pt x="66552" y="0"/>
                    <a:pt x="148649" y="0"/>
                  </a:cubicBezTo>
                  <a:lnTo>
                    <a:pt x="5612071" y="0"/>
                  </a:lnTo>
                  <a:cubicBezTo>
                    <a:pt x="5694168" y="0"/>
                    <a:pt x="5760720" y="66552"/>
                    <a:pt x="5760720" y="148649"/>
                  </a:cubicBezTo>
                  <a:lnTo>
                    <a:pt x="5760720" y="743225"/>
                  </a:lnTo>
                  <a:cubicBezTo>
                    <a:pt x="5760720" y="825322"/>
                    <a:pt x="5694168" y="891874"/>
                    <a:pt x="5612071" y="891874"/>
                  </a:cubicBezTo>
                  <a:lnTo>
                    <a:pt x="148649" y="891874"/>
                  </a:lnTo>
                  <a:cubicBezTo>
                    <a:pt x="66552" y="891874"/>
                    <a:pt x="0" y="825322"/>
                    <a:pt x="0" y="743225"/>
                  </a:cubicBezTo>
                  <a:lnTo>
                    <a:pt x="0" y="14864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1280" tIns="43538" rIns="261280" bIns="43538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10 à 20 % </a:t>
              </a:r>
              <a:r>
                <a:rPr lang="fr-FR" sz="2400" kern="1200" dirty="0" smtClean="0"/>
                <a:t>des accidents du travail</a:t>
              </a:r>
              <a:endParaRPr lang="fr-FR" sz="2400" kern="1200" dirty="0"/>
            </a:p>
          </p:txBody>
        </p: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611560" y="6292620"/>
            <a:ext cx="7416824" cy="428855"/>
          </a:xfrm>
        </p:spPr>
        <p:txBody>
          <a:bodyPr/>
          <a:lstStyle/>
          <a:p>
            <a:r>
              <a:rPr lang="fr-FR" dirty="0"/>
              <a:t>Source : sécurité routière, bilan de l’accidentalité routière, 2018 – INRS, statistiques Accident de travail et addiction</a:t>
            </a:r>
          </a:p>
          <a:p>
            <a:endParaRPr lang="fr-FR" dirty="0"/>
          </a:p>
        </p:txBody>
      </p:sp>
      <p:pic>
        <p:nvPicPr>
          <p:cNvPr id="12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9101" y="1525522"/>
            <a:ext cx="1485569" cy="1485569"/>
          </a:xfrm>
          <a:prstGeom prst="rect">
            <a:avLst/>
          </a:prstGeom>
        </p:spPr>
      </p:pic>
      <p:pic>
        <p:nvPicPr>
          <p:cNvPr id="17" name="Picture 2" descr="Résultat de recherche d'images pour &quot;image prevention accident du travai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84" y="4143724"/>
            <a:ext cx="1079692" cy="10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2015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2015 v2</Template>
  <TotalTime>4643</TotalTime>
  <Words>3471</Words>
  <Application>Microsoft Office PowerPoint</Application>
  <PresentationFormat>Affichage à l'écran (4:3)</PresentationFormat>
  <Paragraphs>457</Paragraphs>
  <Slides>46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1" baseType="lpstr">
      <vt:lpstr>Arial</vt:lpstr>
      <vt:lpstr>Arial Rounded MT Bold</vt:lpstr>
      <vt:lpstr>Calibri</vt:lpstr>
      <vt:lpstr>Wingdings</vt:lpstr>
      <vt:lpstr>masque 2015 v2</vt:lpstr>
      <vt:lpstr>Prévention des addictions en entreprise</vt:lpstr>
      <vt:lpstr>Préambule</vt:lpstr>
      <vt:lpstr>Préambule</vt:lpstr>
      <vt:lpstr>Généralités</vt:lpstr>
      <vt:lpstr>Définitions : substances psychoactives et addiction</vt:lpstr>
      <vt:lpstr> Quelques chiffres (1)  </vt:lpstr>
      <vt:lpstr>Quelques chiffres (2)</vt:lpstr>
      <vt:lpstr>Focus sur 2 produits </vt:lpstr>
      <vt:lpstr>Alcool : quelques chiffres</vt:lpstr>
      <vt:lpstr>Alcool : les effets à court terme </vt:lpstr>
      <vt:lpstr>Alcool : effets à long terme</vt:lpstr>
      <vt:lpstr>Alcool : Nouvelles recommandations de 2017</vt:lpstr>
      <vt:lpstr>Cannabis : généralités</vt:lpstr>
      <vt:lpstr>Cannabis: effets à court terme </vt:lpstr>
      <vt:lpstr>Cannabis et conduite</vt:lpstr>
      <vt:lpstr>  Consommations et milieu professionnel : quelles conséquences possibles ?       </vt:lpstr>
      <vt:lpstr>Consommations et milieu professionnel (1) </vt:lpstr>
      <vt:lpstr>Consommations en milieu professionnel (2) </vt:lpstr>
      <vt:lpstr>Consommations et milieu professionnel (3) </vt:lpstr>
      <vt:lpstr>Prévention des risques liés aux consommations en milieu professionnel : apport de la règlementation</vt:lpstr>
      <vt:lpstr>Alcool et code du travail (1)</vt:lpstr>
      <vt:lpstr>Alcool et code du travail (2)</vt:lpstr>
      <vt:lpstr>Alcool et code de la route</vt:lpstr>
      <vt:lpstr>Stupéfiants et code du Travail</vt:lpstr>
      <vt:lpstr>Stupéfiants et autres codes</vt:lpstr>
      <vt:lpstr>Règlement intérieur (RI) </vt:lpstr>
      <vt:lpstr>RI : Peuvent y être abordés...</vt:lpstr>
      <vt:lpstr>Tests de dépistages alcool et cannabis au service de la prévention en entreprise</vt:lpstr>
      <vt:lpstr>Généralités</vt:lpstr>
      <vt:lpstr>Rappel règlementaire</vt:lpstr>
      <vt:lpstr>Dépistage alcool</vt:lpstr>
      <vt:lpstr>Dépistage cannabis</vt:lpstr>
      <vt:lpstr>Démarches de prévention sur le lieu de travail</vt:lpstr>
      <vt:lpstr>Rappel</vt:lpstr>
      <vt:lpstr>Démarche de prévention collective </vt:lpstr>
      <vt:lpstr>Exemples pratiques  </vt:lpstr>
      <vt:lpstr>Gestion d’un trouble aigu du comportement (1) </vt:lpstr>
      <vt:lpstr>Gestion d’un trouble aigu du comportement (2) </vt:lpstr>
      <vt:lpstr>Présentation PowerPoint</vt:lpstr>
      <vt:lpstr>Dans les suites de l’épisode aigu</vt:lpstr>
      <vt:lpstr>Agir hors situation d’urgence </vt:lpstr>
      <vt:lpstr>Encadrement des pots en entreprise (si présence d’alcool)</vt:lpstr>
      <vt:lpstr>Aide possible des professionnels de santé au travail</vt:lpstr>
      <vt:lpstr>Code du Travail</vt:lpstr>
      <vt:lpstr>Visites médicales/entretiens infirmiers</vt:lpstr>
      <vt:lpstr>Actions en entreprise</vt:lpstr>
    </vt:vector>
  </TitlesOfParts>
  <Company>AST25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seguin</dc:creator>
  <cp:lastModifiedBy>Dr Marie DUBIEZ</cp:lastModifiedBy>
  <cp:revision>364</cp:revision>
  <cp:lastPrinted>2020-09-18T14:41:21Z</cp:lastPrinted>
  <dcterms:created xsi:type="dcterms:W3CDTF">2015-11-23T14:41:50Z</dcterms:created>
  <dcterms:modified xsi:type="dcterms:W3CDTF">2020-09-23T09:01:46Z</dcterms:modified>
</cp:coreProperties>
</file>