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302" r:id="rId3"/>
    <p:sldId id="320" r:id="rId4"/>
    <p:sldId id="297" r:id="rId5"/>
    <p:sldId id="318" r:id="rId6"/>
    <p:sldId id="388" r:id="rId7"/>
    <p:sldId id="319" r:id="rId8"/>
    <p:sldId id="386" r:id="rId9"/>
    <p:sldId id="322" r:id="rId10"/>
    <p:sldId id="324" r:id="rId11"/>
    <p:sldId id="387" r:id="rId12"/>
    <p:sldId id="290" r:id="rId13"/>
    <p:sldId id="399" r:id="rId14"/>
    <p:sldId id="398" r:id="rId15"/>
    <p:sldId id="281" r:id="rId16"/>
    <p:sldId id="282" r:id="rId17"/>
    <p:sldId id="394" r:id="rId18"/>
    <p:sldId id="396" r:id="rId19"/>
    <p:sldId id="283" r:id="rId20"/>
    <p:sldId id="329" r:id="rId21"/>
    <p:sldId id="331" r:id="rId22"/>
    <p:sldId id="390" r:id="rId23"/>
    <p:sldId id="305" r:id="rId24"/>
    <p:sldId id="391" r:id="rId25"/>
    <p:sldId id="397" r:id="rId26"/>
    <p:sldId id="279" r:id="rId27"/>
  </p:sldIdLst>
  <p:sldSz cx="9144000" cy="6858000" type="screen4x3"/>
  <p:notesSz cx="6807200" cy="99393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VRE Amandine" initials="F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9C"/>
    <a:srgbClr val="EC8018"/>
    <a:srgbClr val="B9000F"/>
    <a:srgbClr val="F67D2B"/>
    <a:srgbClr val="8BFAEC"/>
    <a:srgbClr val="99FFCC"/>
    <a:srgbClr val="00FFCC"/>
    <a:srgbClr val="52FF24"/>
    <a:srgbClr val="FFCC66"/>
    <a:srgbClr val="E7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15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33F1D-79B0-4882-B498-43ABD90A4CE6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6A4BEFD8-B9F4-4FAE-9272-25C93ED1693D}">
      <dgm:prSet phldrT="[Texte]" custT="1"/>
      <dgm:spPr/>
      <dgm:t>
        <a:bodyPr/>
        <a:lstStyle/>
        <a:p>
          <a:r>
            <a:rPr lang="fr-FR" sz="1600" dirty="0"/>
            <a:t>Stress, peur, anxiété, dépression, culpabilité, incompréhension,  syndrome </a:t>
          </a:r>
          <a:r>
            <a:rPr lang="fr-FR" sz="1600" dirty="0" err="1"/>
            <a:t>anxio</a:t>
          </a:r>
          <a:r>
            <a:rPr lang="fr-FR" sz="1600" dirty="0"/>
            <a:t>-dépressif </a:t>
          </a:r>
        </a:p>
      </dgm:t>
    </dgm:pt>
    <dgm:pt modelId="{3FB09C34-5ED8-423F-831C-C42740ADAAB1}" type="parTrans" cxnId="{AB564FA2-EDDC-4DB3-A530-BCD9F8488D4B}">
      <dgm:prSet/>
      <dgm:spPr/>
      <dgm:t>
        <a:bodyPr/>
        <a:lstStyle/>
        <a:p>
          <a:endParaRPr lang="fr-FR"/>
        </a:p>
      </dgm:t>
    </dgm:pt>
    <dgm:pt modelId="{27768F43-B6A7-4282-87D9-1E7DDBDAF49A}" type="sibTrans" cxnId="{AB564FA2-EDDC-4DB3-A530-BCD9F8488D4B}">
      <dgm:prSet/>
      <dgm:spPr/>
      <dgm:t>
        <a:bodyPr/>
        <a:lstStyle/>
        <a:p>
          <a:endParaRPr lang="fr-FR"/>
        </a:p>
      </dgm:t>
    </dgm:pt>
    <dgm:pt modelId="{DA953A03-A981-4AD9-B7A2-40234426F03B}">
      <dgm:prSet phldrT="[Texte]" custT="1"/>
      <dgm:spPr>
        <a:ln>
          <a:solidFill>
            <a:srgbClr val="00979C"/>
          </a:solidFill>
        </a:ln>
      </dgm:spPr>
      <dgm:t>
        <a:bodyPr/>
        <a:lstStyle/>
        <a:p>
          <a:r>
            <a:rPr lang="fr-FR" sz="1800" b="1" dirty="0">
              <a:solidFill>
                <a:srgbClr val="00979C"/>
              </a:solidFill>
            </a:rPr>
            <a:t>Perte des repères, isolement, évitement des situations anxiogènes </a:t>
          </a:r>
          <a:endParaRPr lang="fr-FR" sz="1800" dirty="0">
            <a:solidFill>
              <a:srgbClr val="00979C"/>
            </a:solidFill>
          </a:endParaRPr>
        </a:p>
      </dgm:t>
    </dgm:pt>
    <dgm:pt modelId="{23F36CF8-4814-4E81-B000-47DA094252D0}" type="parTrans" cxnId="{824BDA44-F686-413F-B2EE-03B398FAA259}">
      <dgm:prSet/>
      <dgm:spPr/>
      <dgm:t>
        <a:bodyPr/>
        <a:lstStyle/>
        <a:p>
          <a:endParaRPr lang="fr-FR"/>
        </a:p>
      </dgm:t>
    </dgm:pt>
    <dgm:pt modelId="{1F9BA172-79B3-4D10-A899-96F24810ACA7}" type="sibTrans" cxnId="{824BDA44-F686-413F-B2EE-03B398FAA259}">
      <dgm:prSet/>
      <dgm:spPr/>
      <dgm:t>
        <a:bodyPr/>
        <a:lstStyle/>
        <a:p>
          <a:endParaRPr lang="fr-FR"/>
        </a:p>
      </dgm:t>
    </dgm:pt>
    <dgm:pt modelId="{46D858E5-601F-4E66-A108-3FD78D192B4E}">
      <dgm:prSet phldrT="[Texte]" custT="1"/>
      <dgm:spPr>
        <a:ln>
          <a:solidFill>
            <a:srgbClr val="B9000F"/>
          </a:solidFill>
        </a:ln>
      </dgm:spPr>
      <dgm:t>
        <a:bodyPr/>
        <a:lstStyle/>
        <a:p>
          <a:r>
            <a:rPr lang="fr-FR" sz="1600" dirty="0"/>
            <a:t>Troubles de la </a:t>
          </a:r>
          <a:r>
            <a:rPr lang="fr-FR" sz="1600" dirty="0" smtClean="0"/>
            <a:t>concentration, perte des repères</a:t>
          </a:r>
          <a:endParaRPr lang="fr-FR" sz="1600" dirty="0"/>
        </a:p>
      </dgm:t>
    </dgm:pt>
    <dgm:pt modelId="{EDA79DAF-F7E0-41DC-B573-C70DD9DC5C26}" type="parTrans" cxnId="{1A173E65-52F9-41FB-8E04-DDD5B46BA478}">
      <dgm:prSet/>
      <dgm:spPr/>
      <dgm:t>
        <a:bodyPr/>
        <a:lstStyle/>
        <a:p>
          <a:endParaRPr lang="fr-FR"/>
        </a:p>
      </dgm:t>
    </dgm:pt>
    <dgm:pt modelId="{55D0BD2E-0A23-4D72-B5C5-2567C9B6BE23}" type="sibTrans" cxnId="{1A173E65-52F9-41FB-8E04-DDD5B46BA478}">
      <dgm:prSet/>
      <dgm:spPr/>
      <dgm:t>
        <a:bodyPr/>
        <a:lstStyle/>
        <a:p>
          <a:endParaRPr lang="fr-FR"/>
        </a:p>
      </dgm:t>
    </dgm:pt>
    <dgm:pt modelId="{7EFB73E3-097E-42B2-94DB-AD9B5E4ECC2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600" dirty="0"/>
            <a:t>Atteintes somatiques</a:t>
          </a:r>
        </a:p>
      </dgm:t>
    </dgm:pt>
    <dgm:pt modelId="{8F8C4511-3B6D-41BA-AFAA-41DAAD8DD067}" type="parTrans" cxnId="{7DC05463-0134-4C24-B99A-E8B8724DB843}">
      <dgm:prSet/>
      <dgm:spPr/>
      <dgm:t>
        <a:bodyPr/>
        <a:lstStyle/>
        <a:p>
          <a:endParaRPr lang="fr-FR"/>
        </a:p>
      </dgm:t>
    </dgm:pt>
    <dgm:pt modelId="{DED49F35-9FF7-47BC-9BF5-44A681FD7C60}" type="sibTrans" cxnId="{7DC05463-0134-4C24-B99A-E8B8724DB843}">
      <dgm:prSet/>
      <dgm:spPr/>
      <dgm:t>
        <a:bodyPr/>
        <a:lstStyle/>
        <a:p>
          <a:endParaRPr lang="fr-FR"/>
        </a:p>
      </dgm:t>
    </dgm:pt>
    <dgm:pt modelId="{102A3532-122A-4684-9D6D-51C28474F464}" type="pres">
      <dgm:prSet presAssocID="{24533F1D-79B0-4882-B498-43ABD90A4CE6}" presName="compositeShape" presStyleCnt="0">
        <dgm:presLayoutVars>
          <dgm:dir/>
          <dgm:resizeHandles/>
        </dgm:presLayoutVars>
      </dgm:prSet>
      <dgm:spPr/>
    </dgm:pt>
    <dgm:pt modelId="{070027D4-84DC-4293-AED1-9B053288D380}" type="pres">
      <dgm:prSet presAssocID="{24533F1D-79B0-4882-B498-43ABD90A4CE6}" presName="pyramid" presStyleLbl="node1" presStyleIdx="0" presStyleCnt="1" custScaleX="135951" custLinFactNeighborX="1301"/>
      <dgm:spPr>
        <a:solidFill>
          <a:srgbClr val="EC8018"/>
        </a:solidFill>
      </dgm:spPr>
    </dgm:pt>
    <dgm:pt modelId="{4CD0E6E5-DA17-41FF-92DE-DF89541DA6EE}" type="pres">
      <dgm:prSet presAssocID="{24533F1D-79B0-4882-B498-43ABD90A4CE6}" presName="theList" presStyleCnt="0"/>
      <dgm:spPr/>
    </dgm:pt>
    <dgm:pt modelId="{B29C9A03-AA5E-4610-9C6A-43011F517195}" type="pres">
      <dgm:prSet presAssocID="{6A4BEFD8-B9F4-4FAE-9272-25C93ED1693D}" presName="aNode" presStyleLbl="fgAcc1" presStyleIdx="0" presStyleCnt="4" custScaleX="97422" custScaleY="805651" custLinFactY="2415203" custLinFactNeighborX="-97426" custLinFactNeighborY="25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A7133F-887F-4DD1-AAA4-4688F1481D72}" type="pres">
      <dgm:prSet presAssocID="{6A4BEFD8-B9F4-4FAE-9272-25C93ED1693D}" presName="aSpace" presStyleCnt="0"/>
      <dgm:spPr/>
    </dgm:pt>
    <dgm:pt modelId="{230043AA-77B8-45AF-BA43-A89541534A2F}" type="pres">
      <dgm:prSet presAssocID="{DA953A03-A981-4AD9-B7A2-40234426F03B}" presName="aNode" presStyleLbl="fgAcc1" presStyleIdx="1" presStyleCnt="4" custScaleX="118437" custScaleY="821848" custLinFactY="-322652" custLinFactNeighborX="-47760" custLinFactNeighborY="-4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563215-CA3B-41BF-B059-E93617140DA3}" type="pres">
      <dgm:prSet presAssocID="{DA953A03-A981-4AD9-B7A2-40234426F03B}" presName="aSpace" presStyleCnt="0"/>
      <dgm:spPr/>
    </dgm:pt>
    <dgm:pt modelId="{28B0F6EB-0473-4A14-81C4-E95ADB5C4395}" type="pres">
      <dgm:prSet presAssocID="{46D858E5-601F-4E66-A108-3FD78D192B4E}" presName="aNode" presStyleLbl="fgAcc1" presStyleIdx="2" presStyleCnt="4" custScaleX="123960" custScaleY="857604" custLinFactY="-34936" custLinFactNeighborX="-4536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18FB93-7291-4E45-AE9D-6DD6209A968D}" type="pres">
      <dgm:prSet presAssocID="{46D858E5-601F-4E66-A108-3FD78D192B4E}" presName="aSpace" presStyleCnt="0"/>
      <dgm:spPr/>
    </dgm:pt>
    <dgm:pt modelId="{A3342106-9393-4816-BF36-F46BEED0BDE2}" type="pres">
      <dgm:prSet presAssocID="{7EFB73E3-097E-42B2-94DB-AD9B5E4ECC27}" presName="aNode" presStyleLbl="fgAcc1" presStyleIdx="3" presStyleCnt="4" custScaleX="91872" custScaleY="840029" custLinFactY="147802" custLinFactNeighborX="5828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0E3AA3-6D4A-4855-BF04-17379FBBE595}" type="pres">
      <dgm:prSet presAssocID="{7EFB73E3-097E-42B2-94DB-AD9B5E4ECC27}" presName="aSpace" presStyleCnt="0"/>
      <dgm:spPr/>
    </dgm:pt>
  </dgm:ptLst>
  <dgm:cxnLst>
    <dgm:cxn modelId="{7DC05463-0134-4C24-B99A-E8B8724DB843}" srcId="{24533F1D-79B0-4882-B498-43ABD90A4CE6}" destId="{7EFB73E3-097E-42B2-94DB-AD9B5E4ECC27}" srcOrd="3" destOrd="0" parTransId="{8F8C4511-3B6D-41BA-AFAA-41DAAD8DD067}" sibTransId="{DED49F35-9FF7-47BC-9BF5-44A681FD7C60}"/>
    <dgm:cxn modelId="{824BDA44-F686-413F-B2EE-03B398FAA259}" srcId="{24533F1D-79B0-4882-B498-43ABD90A4CE6}" destId="{DA953A03-A981-4AD9-B7A2-40234426F03B}" srcOrd="1" destOrd="0" parTransId="{23F36CF8-4814-4E81-B000-47DA094252D0}" sibTransId="{1F9BA172-79B3-4D10-A899-96F24810ACA7}"/>
    <dgm:cxn modelId="{AB564FA2-EDDC-4DB3-A530-BCD9F8488D4B}" srcId="{24533F1D-79B0-4882-B498-43ABD90A4CE6}" destId="{6A4BEFD8-B9F4-4FAE-9272-25C93ED1693D}" srcOrd="0" destOrd="0" parTransId="{3FB09C34-5ED8-423F-831C-C42740ADAAB1}" sibTransId="{27768F43-B6A7-4282-87D9-1E7DDBDAF49A}"/>
    <dgm:cxn modelId="{7202C577-2AE7-42A9-876C-B9D9663AC51D}" type="presOf" srcId="{DA953A03-A981-4AD9-B7A2-40234426F03B}" destId="{230043AA-77B8-45AF-BA43-A89541534A2F}" srcOrd="0" destOrd="0" presId="urn:microsoft.com/office/officeart/2005/8/layout/pyramid2"/>
    <dgm:cxn modelId="{88FAED47-6209-448F-B433-CFBED953497B}" type="presOf" srcId="{24533F1D-79B0-4882-B498-43ABD90A4CE6}" destId="{102A3532-122A-4684-9D6D-51C28474F464}" srcOrd="0" destOrd="0" presId="urn:microsoft.com/office/officeart/2005/8/layout/pyramid2"/>
    <dgm:cxn modelId="{1DEA50FF-45A9-492E-9F05-042B329873A5}" type="presOf" srcId="{7EFB73E3-097E-42B2-94DB-AD9B5E4ECC27}" destId="{A3342106-9393-4816-BF36-F46BEED0BDE2}" srcOrd="0" destOrd="0" presId="urn:microsoft.com/office/officeart/2005/8/layout/pyramid2"/>
    <dgm:cxn modelId="{1A173E65-52F9-41FB-8E04-DDD5B46BA478}" srcId="{24533F1D-79B0-4882-B498-43ABD90A4CE6}" destId="{46D858E5-601F-4E66-A108-3FD78D192B4E}" srcOrd="2" destOrd="0" parTransId="{EDA79DAF-F7E0-41DC-B573-C70DD9DC5C26}" sibTransId="{55D0BD2E-0A23-4D72-B5C5-2567C9B6BE23}"/>
    <dgm:cxn modelId="{1A63CB7E-1C97-45B0-868A-A657FC71C4A9}" type="presOf" srcId="{6A4BEFD8-B9F4-4FAE-9272-25C93ED1693D}" destId="{B29C9A03-AA5E-4610-9C6A-43011F517195}" srcOrd="0" destOrd="0" presId="urn:microsoft.com/office/officeart/2005/8/layout/pyramid2"/>
    <dgm:cxn modelId="{51B3B2F0-9E5A-4408-9DD4-04668CACA5CD}" type="presOf" srcId="{46D858E5-601F-4E66-A108-3FD78D192B4E}" destId="{28B0F6EB-0473-4A14-81C4-E95ADB5C4395}" srcOrd="0" destOrd="0" presId="urn:microsoft.com/office/officeart/2005/8/layout/pyramid2"/>
    <dgm:cxn modelId="{E9C55A45-0594-456F-ACC5-435BE79F5552}" type="presParOf" srcId="{102A3532-122A-4684-9D6D-51C28474F464}" destId="{070027D4-84DC-4293-AED1-9B053288D380}" srcOrd="0" destOrd="0" presId="urn:microsoft.com/office/officeart/2005/8/layout/pyramid2"/>
    <dgm:cxn modelId="{B30D48E8-CFDC-4854-971F-A18144749704}" type="presParOf" srcId="{102A3532-122A-4684-9D6D-51C28474F464}" destId="{4CD0E6E5-DA17-41FF-92DE-DF89541DA6EE}" srcOrd="1" destOrd="0" presId="urn:microsoft.com/office/officeart/2005/8/layout/pyramid2"/>
    <dgm:cxn modelId="{DEE944E9-76CA-4DC7-B87A-8047E6ED8E8C}" type="presParOf" srcId="{4CD0E6E5-DA17-41FF-92DE-DF89541DA6EE}" destId="{B29C9A03-AA5E-4610-9C6A-43011F517195}" srcOrd="0" destOrd="0" presId="urn:microsoft.com/office/officeart/2005/8/layout/pyramid2"/>
    <dgm:cxn modelId="{E2C64F01-46F3-4153-918B-38692DACB3C6}" type="presParOf" srcId="{4CD0E6E5-DA17-41FF-92DE-DF89541DA6EE}" destId="{27A7133F-887F-4DD1-AAA4-4688F1481D72}" srcOrd="1" destOrd="0" presId="urn:microsoft.com/office/officeart/2005/8/layout/pyramid2"/>
    <dgm:cxn modelId="{D0CABA96-1137-4B85-8289-C6E496DA991B}" type="presParOf" srcId="{4CD0E6E5-DA17-41FF-92DE-DF89541DA6EE}" destId="{230043AA-77B8-45AF-BA43-A89541534A2F}" srcOrd="2" destOrd="0" presId="urn:microsoft.com/office/officeart/2005/8/layout/pyramid2"/>
    <dgm:cxn modelId="{C052914B-54C0-4D6A-95D6-B29E55B6DE8C}" type="presParOf" srcId="{4CD0E6E5-DA17-41FF-92DE-DF89541DA6EE}" destId="{07563215-CA3B-41BF-B059-E93617140DA3}" srcOrd="3" destOrd="0" presId="urn:microsoft.com/office/officeart/2005/8/layout/pyramid2"/>
    <dgm:cxn modelId="{6320A570-32B3-4F92-8F92-FD8DAB0ACF95}" type="presParOf" srcId="{4CD0E6E5-DA17-41FF-92DE-DF89541DA6EE}" destId="{28B0F6EB-0473-4A14-81C4-E95ADB5C4395}" srcOrd="4" destOrd="0" presId="urn:microsoft.com/office/officeart/2005/8/layout/pyramid2"/>
    <dgm:cxn modelId="{E4492AB8-5774-4DD4-8351-A72A1A4ADE72}" type="presParOf" srcId="{4CD0E6E5-DA17-41FF-92DE-DF89541DA6EE}" destId="{3818FB93-7291-4E45-AE9D-6DD6209A968D}" srcOrd="5" destOrd="0" presId="urn:microsoft.com/office/officeart/2005/8/layout/pyramid2"/>
    <dgm:cxn modelId="{F31FDFC8-8185-47DF-9F39-800A312CACB2}" type="presParOf" srcId="{4CD0E6E5-DA17-41FF-92DE-DF89541DA6EE}" destId="{A3342106-9393-4816-BF36-F46BEED0BDE2}" srcOrd="6" destOrd="0" presId="urn:microsoft.com/office/officeart/2005/8/layout/pyramid2"/>
    <dgm:cxn modelId="{5551E8F1-5BB0-4559-945E-240FA6275055}" type="presParOf" srcId="{4CD0E6E5-DA17-41FF-92DE-DF89541DA6EE}" destId="{0B0E3AA3-6D4A-4855-BF04-17379FBBE59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CA800-7351-45C3-BBE4-5A0333374D67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81F582-EC59-40BA-A25F-064609506ADB}">
      <dgm:prSet phldrT="[Texte]" custT="1"/>
      <dgm:spPr/>
      <dgm:t>
        <a:bodyPr/>
        <a:lstStyle/>
        <a:p>
          <a:r>
            <a:rPr lang="fr-FR" sz="1100" b="0" dirty="0">
              <a:solidFill>
                <a:schemeClr val="accent6">
                  <a:lumMod val="75000"/>
                </a:schemeClr>
              </a:solidFill>
            </a:rPr>
            <a:t>Anxiété panique - possible sensation de perte de   contrôle </a:t>
          </a:r>
        </a:p>
      </dgm:t>
    </dgm:pt>
    <dgm:pt modelId="{35054472-DD4F-40C7-8CD2-3E540F20E5A5}" type="parTrans" cxnId="{E1024573-7848-4E98-97B6-9E695359730B}">
      <dgm:prSet/>
      <dgm:spPr/>
      <dgm:t>
        <a:bodyPr/>
        <a:lstStyle/>
        <a:p>
          <a:endParaRPr lang="fr-FR"/>
        </a:p>
      </dgm:t>
    </dgm:pt>
    <dgm:pt modelId="{C8CDFB36-34FF-4865-B902-9B912B7DCAF2}" type="sibTrans" cxnId="{E1024573-7848-4E98-97B6-9E695359730B}">
      <dgm:prSet/>
      <dgm:spPr/>
      <dgm:t>
        <a:bodyPr/>
        <a:lstStyle/>
        <a:p>
          <a:endParaRPr lang="fr-FR"/>
        </a:p>
      </dgm:t>
    </dgm:pt>
    <dgm:pt modelId="{27515FAC-6871-4FAA-88D4-E3728854AA3B}">
      <dgm:prSet phldrT="[Texte]" custT="1"/>
      <dgm:spPr/>
      <dgm:t>
        <a:bodyPr/>
        <a:lstStyle/>
        <a:p>
          <a:r>
            <a:rPr lang="fr-FR" sz="1100" b="1"/>
            <a:t>  </a:t>
          </a:r>
          <a:r>
            <a:rPr lang="fr-FR" sz="1100" b="1">
              <a:solidFill>
                <a:schemeClr val="accent3"/>
              </a:solidFill>
            </a:rPr>
            <a:t>Calme et détente</a:t>
          </a:r>
        </a:p>
      </dgm:t>
    </dgm:pt>
    <dgm:pt modelId="{D3DC9149-D5C1-40F3-AD71-4B60DFCA0EFB}" type="parTrans" cxnId="{AAC3BC3E-BB4A-4107-B709-A54AA7EDDCDE}">
      <dgm:prSet/>
      <dgm:spPr/>
      <dgm:t>
        <a:bodyPr/>
        <a:lstStyle/>
        <a:p>
          <a:endParaRPr lang="fr-FR"/>
        </a:p>
      </dgm:t>
    </dgm:pt>
    <dgm:pt modelId="{650679DD-5C4B-4CE9-A206-82EC84E5CA60}" type="sibTrans" cxnId="{AAC3BC3E-BB4A-4107-B709-A54AA7EDDCDE}">
      <dgm:prSet/>
      <dgm:spPr/>
      <dgm:t>
        <a:bodyPr/>
        <a:lstStyle/>
        <a:p>
          <a:endParaRPr lang="fr-FR"/>
        </a:p>
      </dgm:t>
    </dgm:pt>
    <dgm:pt modelId="{DBE8A76F-7FFC-47CD-85F8-36A3618CF4EF}">
      <dgm:prSet phldrT="[Texte]" custScaleY="17487" custLinFactNeighborX="-24945" custLinFactNeighborY="24855"/>
      <dgm:spPr/>
      <dgm:t>
        <a:bodyPr/>
        <a:lstStyle/>
        <a:p>
          <a:endParaRPr lang="fr-FR"/>
        </a:p>
      </dgm:t>
    </dgm:pt>
    <dgm:pt modelId="{9A8992DE-B01B-4D48-9C03-B84AF48210BE}" type="parTrans" cxnId="{604F338A-4D2A-487E-923A-0DFCAD694A3B}">
      <dgm:prSet/>
      <dgm:spPr/>
      <dgm:t>
        <a:bodyPr/>
        <a:lstStyle/>
        <a:p>
          <a:endParaRPr lang="fr-FR"/>
        </a:p>
      </dgm:t>
    </dgm:pt>
    <dgm:pt modelId="{4BBED27A-797E-45A0-9DCB-73A97E3A8DAE}" type="sibTrans" cxnId="{604F338A-4D2A-487E-923A-0DFCAD694A3B}">
      <dgm:prSet/>
      <dgm:spPr/>
      <dgm:t>
        <a:bodyPr/>
        <a:lstStyle/>
        <a:p>
          <a:endParaRPr lang="fr-FR"/>
        </a:p>
      </dgm:t>
    </dgm:pt>
    <dgm:pt modelId="{7FEEB076-5593-4289-A37B-D1906382F64F}">
      <dgm:prSet/>
      <dgm:spPr/>
      <dgm:t>
        <a:bodyPr/>
        <a:lstStyle/>
        <a:p>
          <a:endParaRPr lang="fr-FR"/>
        </a:p>
      </dgm:t>
    </dgm:pt>
    <dgm:pt modelId="{1C441006-2D20-4F05-9911-A6BA826C5EA4}" type="parTrans" cxnId="{40446636-F7C5-4298-AD7A-F08BEF37E495}">
      <dgm:prSet/>
      <dgm:spPr/>
      <dgm:t>
        <a:bodyPr/>
        <a:lstStyle/>
        <a:p>
          <a:endParaRPr lang="fr-FR"/>
        </a:p>
      </dgm:t>
    </dgm:pt>
    <dgm:pt modelId="{246D8037-5848-426A-BB64-99FB8B5ECE8E}" type="sibTrans" cxnId="{40446636-F7C5-4298-AD7A-F08BEF37E495}">
      <dgm:prSet/>
      <dgm:spPr/>
      <dgm:t>
        <a:bodyPr/>
        <a:lstStyle/>
        <a:p>
          <a:endParaRPr lang="fr-FR"/>
        </a:p>
      </dgm:t>
    </dgm:pt>
    <dgm:pt modelId="{82219C13-2CCF-4D1C-9F69-32487049656C}">
      <dgm:prSet/>
      <dgm:spPr/>
      <dgm:t>
        <a:bodyPr/>
        <a:lstStyle/>
        <a:p>
          <a:endParaRPr lang="fr-FR"/>
        </a:p>
      </dgm:t>
    </dgm:pt>
    <dgm:pt modelId="{D5803E4B-B8E8-4066-9F32-13D5AEDD9A1D}" type="parTrans" cxnId="{D143C72C-48DD-49AC-92E9-002DE821D318}">
      <dgm:prSet/>
      <dgm:spPr/>
      <dgm:t>
        <a:bodyPr/>
        <a:lstStyle/>
        <a:p>
          <a:endParaRPr lang="fr-FR"/>
        </a:p>
      </dgm:t>
    </dgm:pt>
    <dgm:pt modelId="{73C985F6-7958-4F02-847A-9A4E4C2E14D4}" type="sibTrans" cxnId="{D143C72C-48DD-49AC-92E9-002DE821D318}">
      <dgm:prSet/>
      <dgm:spPr/>
      <dgm:t>
        <a:bodyPr/>
        <a:lstStyle/>
        <a:p>
          <a:endParaRPr lang="fr-FR"/>
        </a:p>
      </dgm:t>
    </dgm:pt>
    <dgm:pt modelId="{CB6EDF43-DD75-4CA8-A01C-6195BC6F0F27}">
      <dgm:prSet/>
      <dgm:spPr/>
      <dgm:t>
        <a:bodyPr/>
        <a:lstStyle/>
        <a:p>
          <a:endParaRPr lang="fr-FR"/>
        </a:p>
      </dgm:t>
    </dgm:pt>
    <dgm:pt modelId="{0B067EE2-B087-414B-AF1A-4A22948BF311}" type="parTrans" cxnId="{18DBB039-8CF2-45FB-AA9B-1E91550D4D18}">
      <dgm:prSet/>
      <dgm:spPr/>
      <dgm:t>
        <a:bodyPr/>
        <a:lstStyle/>
        <a:p>
          <a:endParaRPr lang="fr-FR"/>
        </a:p>
      </dgm:t>
    </dgm:pt>
    <dgm:pt modelId="{9894C78E-A3EB-4C19-B9DE-03956EEAE3D4}" type="sibTrans" cxnId="{18DBB039-8CF2-45FB-AA9B-1E91550D4D18}">
      <dgm:prSet/>
      <dgm:spPr/>
      <dgm:t>
        <a:bodyPr/>
        <a:lstStyle/>
        <a:p>
          <a:endParaRPr lang="fr-FR"/>
        </a:p>
      </dgm:t>
    </dgm:pt>
    <dgm:pt modelId="{27993F42-F503-416B-8771-9D4ADE7F1C90}">
      <dgm:prSet/>
      <dgm:spPr/>
      <dgm:t>
        <a:bodyPr/>
        <a:lstStyle/>
        <a:p>
          <a:endParaRPr lang="fr-FR"/>
        </a:p>
      </dgm:t>
    </dgm:pt>
    <dgm:pt modelId="{0805AC03-6B01-45BE-A7A5-3466C8C14FAC}" type="parTrans" cxnId="{1FFBDA77-A9A9-4F3D-9479-B61ADD104864}">
      <dgm:prSet/>
      <dgm:spPr/>
      <dgm:t>
        <a:bodyPr/>
        <a:lstStyle/>
        <a:p>
          <a:endParaRPr lang="fr-FR"/>
        </a:p>
      </dgm:t>
    </dgm:pt>
    <dgm:pt modelId="{4600AF50-9001-4B34-AF31-79FD08F21933}" type="sibTrans" cxnId="{1FFBDA77-A9A9-4F3D-9479-B61ADD104864}">
      <dgm:prSet/>
      <dgm:spPr/>
      <dgm:t>
        <a:bodyPr/>
        <a:lstStyle/>
        <a:p>
          <a:endParaRPr lang="fr-FR"/>
        </a:p>
      </dgm:t>
    </dgm:pt>
    <dgm:pt modelId="{328EA777-16E7-45C3-82DC-79F0BFC3235F}">
      <dgm:prSet/>
      <dgm:spPr/>
      <dgm:t>
        <a:bodyPr/>
        <a:lstStyle/>
        <a:p>
          <a:endParaRPr lang="fr-FR"/>
        </a:p>
      </dgm:t>
    </dgm:pt>
    <dgm:pt modelId="{18692C01-43D2-44B1-BABC-D6C2F103FA4C}" type="parTrans" cxnId="{C6BA06B5-941A-40AB-A6CA-0475A1F36AE8}">
      <dgm:prSet/>
      <dgm:spPr/>
      <dgm:t>
        <a:bodyPr/>
        <a:lstStyle/>
        <a:p>
          <a:endParaRPr lang="fr-FR"/>
        </a:p>
      </dgm:t>
    </dgm:pt>
    <dgm:pt modelId="{6CE791EC-8DA7-4D1F-AEC8-964395082F33}" type="sibTrans" cxnId="{C6BA06B5-941A-40AB-A6CA-0475A1F36AE8}">
      <dgm:prSet/>
      <dgm:spPr/>
      <dgm:t>
        <a:bodyPr/>
        <a:lstStyle/>
        <a:p>
          <a:endParaRPr lang="fr-FR"/>
        </a:p>
      </dgm:t>
    </dgm:pt>
    <dgm:pt modelId="{C798A439-6C70-4FFC-93CD-76B9963B6FFB}">
      <dgm:prSet/>
      <dgm:spPr/>
      <dgm:t>
        <a:bodyPr/>
        <a:lstStyle/>
        <a:p>
          <a:endParaRPr lang="fr-FR"/>
        </a:p>
      </dgm:t>
    </dgm:pt>
    <dgm:pt modelId="{48C22535-3818-44D8-B9EB-9FCD44967E55}" type="parTrans" cxnId="{C72F6D2E-9891-41AD-8581-2BD7341147D6}">
      <dgm:prSet/>
      <dgm:spPr/>
      <dgm:t>
        <a:bodyPr/>
        <a:lstStyle/>
        <a:p>
          <a:endParaRPr lang="fr-FR"/>
        </a:p>
      </dgm:t>
    </dgm:pt>
    <dgm:pt modelId="{07C1DF02-991F-4068-BB04-14E77E94ABDB}" type="sibTrans" cxnId="{C72F6D2E-9891-41AD-8581-2BD7341147D6}">
      <dgm:prSet/>
      <dgm:spPr/>
      <dgm:t>
        <a:bodyPr/>
        <a:lstStyle/>
        <a:p>
          <a:endParaRPr lang="fr-FR"/>
        </a:p>
      </dgm:t>
    </dgm:pt>
    <dgm:pt modelId="{171B8288-8041-4445-9E0A-A9DEAF7C1B17}">
      <dgm:prSet/>
      <dgm:spPr/>
      <dgm:t>
        <a:bodyPr/>
        <a:lstStyle/>
        <a:p>
          <a:endParaRPr lang="fr-FR"/>
        </a:p>
      </dgm:t>
    </dgm:pt>
    <dgm:pt modelId="{719048F7-3BB4-4BAD-846C-A86583D13B87}" type="parTrans" cxnId="{4C12FB11-31F7-4D88-AEB7-E14EA066B787}">
      <dgm:prSet/>
      <dgm:spPr/>
      <dgm:t>
        <a:bodyPr/>
        <a:lstStyle/>
        <a:p>
          <a:endParaRPr lang="fr-FR"/>
        </a:p>
      </dgm:t>
    </dgm:pt>
    <dgm:pt modelId="{17415C91-3E33-4DC4-83C0-1530FA3D7766}" type="sibTrans" cxnId="{4C12FB11-31F7-4D88-AEB7-E14EA066B787}">
      <dgm:prSet/>
      <dgm:spPr/>
      <dgm:t>
        <a:bodyPr/>
        <a:lstStyle/>
        <a:p>
          <a:endParaRPr lang="fr-FR"/>
        </a:p>
      </dgm:t>
    </dgm:pt>
    <dgm:pt modelId="{E6A526E8-F45A-4265-995C-27C680C39D0A}">
      <dgm:prSet/>
      <dgm:spPr/>
      <dgm:t>
        <a:bodyPr/>
        <a:lstStyle/>
        <a:p>
          <a:endParaRPr lang="fr-FR"/>
        </a:p>
      </dgm:t>
    </dgm:pt>
    <dgm:pt modelId="{F7E2596C-CE74-423A-AD3E-01DBF0AE2773}" type="parTrans" cxnId="{519C3C12-1392-4EDD-A728-D09B430FB6A3}">
      <dgm:prSet/>
      <dgm:spPr/>
      <dgm:t>
        <a:bodyPr/>
        <a:lstStyle/>
        <a:p>
          <a:endParaRPr lang="fr-FR"/>
        </a:p>
      </dgm:t>
    </dgm:pt>
    <dgm:pt modelId="{20AE4CB6-C592-40C9-847E-832A80EA9342}" type="sibTrans" cxnId="{519C3C12-1392-4EDD-A728-D09B430FB6A3}">
      <dgm:prSet/>
      <dgm:spPr/>
      <dgm:t>
        <a:bodyPr/>
        <a:lstStyle/>
        <a:p>
          <a:endParaRPr lang="fr-FR"/>
        </a:p>
      </dgm:t>
    </dgm:pt>
    <dgm:pt modelId="{C0DB5331-6B22-4559-9131-2C5E1EC29811}">
      <dgm:prSet/>
      <dgm:spPr/>
      <dgm:t>
        <a:bodyPr/>
        <a:lstStyle/>
        <a:p>
          <a:endParaRPr lang="fr-FR"/>
        </a:p>
      </dgm:t>
    </dgm:pt>
    <dgm:pt modelId="{2EAEB4F8-2962-42FD-8D3B-022E1272AEA0}" type="parTrans" cxnId="{25EF140C-10FE-404B-A86D-DD226981AC4F}">
      <dgm:prSet/>
      <dgm:spPr/>
      <dgm:t>
        <a:bodyPr/>
        <a:lstStyle/>
        <a:p>
          <a:endParaRPr lang="fr-FR"/>
        </a:p>
      </dgm:t>
    </dgm:pt>
    <dgm:pt modelId="{D5593B29-1CA5-458A-9795-E8DB1FD0752E}" type="sibTrans" cxnId="{25EF140C-10FE-404B-A86D-DD226981AC4F}">
      <dgm:prSet/>
      <dgm:spPr/>
      <dgm:t>
        <a:bodyPr/>
        <a:lstStyle/>
        <a:p>
          <a:endParaRPr lang="fr-FR"/>
        </a:p>
      </dgm:t>
    </dgm:pt>
    <dgm:pt modelId="{F0A79B55-7547-4178-A6BD-70DB9229B048}">
      <dgm:prSet/>
      <dgm:spPr/>
      <dgm:t>
        <a:bodyPr/>
        <a:lstStyle/>
        <a:p>
          <a:endParaRPr lang="fr-FR"/>
        </a:p>
      </dgm:t>
    </dgm:pt>
    <dgm:pt modelId="{FE8E9B96-29AB-49DE-AAD2-F266CBAE9DAA}" type="parTrans" cxnId="{AE612EDC-6A2B-494E-982D-47264FB658C6}">
      <dgm:prSet/>
      <dgm:spPr/>
      <dgm:t>
        <a:bodyPr/>
        <a:lstStyle/>
        <a:p>
          <a:endParaRPr lang="fr-FR"/>
        </a:p>
      </dgm:t>
    </dgm:pt>
    <dgm:pt modelId="{E8268040-EC04-4BBD-A3F7-078EDB58FC7D}" type="sibTrans" cxnId="{AE612EDC-6A2B-494E-982D-47264FB658C6}">
      <dgm:prSet/>
      <dgm:spPr/>
      <dgm:t>
        <a:bodyPr/>
        <a:lstStyle/>
        <a:p>
          <a:endParaRPr lang="fr-FR"/>
        </a:p>
      </dgm:t>
    </dgm:pt>
    <dgm:pt modelId="{BB6973E8-3F5F-476F-BB26-EFC4D9E200A3}">
      <dgm:prSet/>
      <dgm:spPr/>
      <dgm:t>
        <a:bodyPr/>
        <a:lstStyle/>
        <a:p>
          <a:endParaRPr lang="fr-FR"/>
        </a:p>
      </dgm:t>
    </dgm:pt>
    <dgm:pt modelId="{BAAF33A6-535E-4504-A558-9923445D5B88}" type="parTrans" cxnId="{E117C081-CAAF-4367-AC80-6DFC283C19C6}">
      <dgm:prSet/>
      <dgm:spPr/>
      <dgm:t>
        <a:bodyPr/>
        <a:lstStyle/>
        <a:p>
          <a:endParaRPr lang="fr-FR"/>
        </a:p>
      </dgm:t>
    </dgm:pt>
    <dgm:pt modelId="{2D323917-DDD6-4469-B448-02B8075C515A}" type="sibTrans" cxnId="{E117C081-CAAF-4367-AC80-6DFC283C19C6}">
      <dgm:prSet/>
      <dgm:spPr/>
      <dgm:t>
        <a:bodyPr/>
        <a:lstStyle/>
        <a:p>
          <a:endParaRPr lang="fr-FR"/>
        </a:p>
      </dgm:t>
    </dgm:pt>
    <dgm:pt modelId="{63DCDC43-E547-4028-A9D6-F37D42A999C0}">
      <dgm:prSet/>
      <dgm:spPr/>
      <dgm:t>
        <a:bodyPr/>
        <a:lstStyle/>
        <a:p>
          <a:endParaRPr lang="fr-FR"/>
        </a:p>
      </dgm:t>
    </dgm:pt>
    <dgm:pt modelId="{D2DD3E1A-2648-426D-9B6A-FC3FD3D48BE0}" type="parTrans" cxnId="{DEEF8B61-9205-46BC-BEF1-71E93F56CD56}">
      <dgm:prSet/>
      <dgm:spPr/>
      <dgm:t>
        <a:bodyPr/>
        <a:lstStyle/>
        <a:p>
          <a:endParaRPr lang="fr-FR"/>
        </a:p>
      </dgm:t>
    </dgm:pt>
    <dgm:pt modelId="{827C898D-5B4A-40BD-9EAB-D56740A826CC}" type="sibTrans" cxnId="{DEEF8B61-9205-46BC-BEF1-71E93F56CD56}">
      <dgm:prSet/>
      <dgm:spPr/>
      <dgm:t>
        <a:bodyPr/>
        <a:lstStyle/>
        <a:p>
          <a:endParaRPr lang="fr-FR"/>
        </a:p>
      </dgm:t>
    </dgm:pt>
    <dgm:pt modelId="{A2DB5ADD-7399-4F00-A1D9-AE06339C0B32}">
      <dgm:prSet/>
      <dgm:spPr/>
      <dgm:t>
        <a:bodyPr/>
        <a:lstStyle/>
        <a:p>
          <a:endParaRPr lang="fr-FR"/>
        </a:p>
      </dgm:t>
    </dgm:pt>
    <dgm:pt modelId="{46228ADE-0292-4786-986A-BDABE0E7F9EE}" type="parTrans" cxnId="{F4688BAC-FEBD-4E5B-A7B4-F3611E02E50C}">
      <dgm:prSet/>
      <dgm:spPr/>
      <dgm:t>
        <a:bodyPr/>
        <a:lstStyle/>
        <a:p>
          <a:endParaRPr lang="fr-FR"/>
        </a:p>
      </dgm:t>
    </dgm:pt>
    <dgm:pt modelId="{5F86E771-2DE0-4251-883E-89C0FA795D47}" type="sibTrans" cxnId="{F4688BAC-FEBD-4E5B-A7B4-F3611E02E50C}">
      <dgm:prSet/>
      <dgm:spPr/>
      <dgm:t>
        <a:bodyPr/>
        <a:lstStyle/>
        <a:p>
          <a:endParaRPr lang="fr-FR"/>
        </a:p>
      </dgm:t>
    </dgm:pt>
    <dgm:pt modelId="{28EC01E7-E1FB-4165-B67E-0B6D322D99AA}">
      <dgm:prSet/>
      <dgm:spPr/>
      <dgm:t>
        <a:bodyPr/>
        <a:lstStyle/>
        <a:p>
          <a:endParaRPr lang="fr-FR"/>
        </a:p>
      </dgm:t>
    </dgm:pt>
    <dgm:pt modelId="{201FB6DC-BE3F-4CE6-9141-E36FBE1879A6}" type="parTrans" cxnId="{17299EB8-23DA-4895-84EC-9B4CB61FF034}">
      <dgm:prSet/>
      <dgm:spPr/>
      <dgm:t>
        <a:bodyPr/>
        <a:lstStyle/>
        <a:p>
          <a:endParaRPr lang="fr-FR"/>
        </a:p>
      </dgm:t>
    </dgm:pt>
    <dgm:pt modelId="{2B181C4E-8393-4182-92D9-24E8A15C0A3E}" type="sibTrans" cxnId="{17299EB8-23DA-4895-84EC-9B4CB61FF034}">
      <dgm:prSet/>
      <dgm:spPr/>
      <dgm:t>
        <a:bodyPr/>
        <a:lstStyle/>
        <a:p>
          <a:endParaRPr lang="fr-FR"/>
        </a:p>
      </dgm:t>
    </dgm:pt>
    <dgm:pt modelId="{F9EBEE58-C828-4B6C-95A4-DD6ADA51494E}">
      <dgm:prSet/>
      <dgm:spPr/>
      <dgm:t>
        <a:bodyPr/>
        <a:lstStyle/>
        <a:p>
          <a:endParaRPr lang="fr-FR"/>
        </a:p>
      </dgm:t>
    </dgm:pt>
    <dgm:pt modelId="{44C27A37-C6A2-4E2A-BCA9-CE982C84F8B1}" type="parTrans" cxnId="{7B0BF451-106D-42C2-BE74-A7C59812F51E}">
      <dgm:prSet/>
      <dgm:spPr/>
      <dgm:t>
        <a:bodyPr/>
        <a:lstStyle/>
        <a:p>
          <a:endParaRPr lang="fr-FR"/>
        </a:p>
      </dgm:t>
    </dgm:pt>
    <dgm:pt modelId="{A2A436A1-44AF-40B3-B3C2-1522D6924BC1}" type="sibTrans" cxnId="{7B0BF451-106D-42C2-BE74-A7C59812F51E}">
      <dgm:prSet/>
      <dgm:spPr/>
      <dgm:t>
        <a:bodyPr/>
        <a:lstStyle/>
        <a:p>
          <a:endParaRPr lang="fr-FR"/>
        </a:p>
      </dgm:t>
    </dgm:pt>
    <dgm:pt modelId="{956CCCC4-3804-429E-B33F-3AC1BABCBEA7}">
      <dgm:prSet/>
      <dgm:spPr/>
      <dgm:t>
        <a:bodyPr/>
        <a:lstStyle/>
        <a:p>
          <a:endParaRPr lang="fr-FR"/>
        </a:p>
      </dgm:t>
    </dgm:pt>
    <dgm:pt modelId="{CFB5FEC7-B126-44D8-9CE7-5CABB5BC617F}" type="parTrans" cxnId="{22F02D5D-0F23-4F15-8D59-788076BE7FDB}">
      <dgm:prSet/>
      <dgm:spPr/>
      <dgm:t>
        <a:bodyPr/>
        <a:lstStyle/>
        <a:p>
          <a:endParaRPr lang="fr-FR"/>
        </a:p>
      </dgm:t>
    </dgm:pt>
    <dgm:pt modelId="{AED6A8AE-32F0-4AB9-BABB-40AB74EA73F0}" type="sibTrans" cxnId="{22F02D5D-0F23-4F15-8D59-788076BE7FDB}">
      <dgm:prSet/>
      <dgm:spPr/>
      <dgm:t>
        <a:bodyPr/>
        <a:lstStyle/>
        <a:p>
          <a:endParaRPr lang="fr-FR"/>
        </a:p>
      </dgm:t>
    </dgm:pt>
    <dgm:pt modelId="{DF53E196-445A-4EC0-B7B6-EDF1825CBFA7}">
      <dgm:prSet/>
      <dgm:spPr/>
      <dgm:t>
        <a:bodyPr/>
        <a:lstStyle/>
        <a:p>
          <a:endParaRPr lang="fr-FR"/>
        </a:p>
      </dgm:t>
    </dgm:pt>
    <dgm:pt modelId="{17E3F770-4A40-4B44-8062-2C748D10FB86}" type="parTrans" cxnId="{E3EDEB70-258B-4197-836E-8CCF2DA21B9B}">
      <dgm:prSet/>
      <dgm:spPr/>
      <dgm:t>
        <a:bodyPr/>
        <a:lstStyle/>
        <a:p>
          <a:endParaRPr lang="fr-FR"/>
        </a:p>
      </dgm:t>
    </dgm:pt>
    <dgm:pt modelId="{F2A605CE-D61C-4091-AD52-AC874C67D2D6}" type="sibTrans" cxnId="{E3EDEB70-258B-4197-836E-8CCF2DA21B9B}">
      <dgm:prSet/>
      <dgm:spPr/>
      <dgm:t>
        <a:bodyPr/>
        <a:lstStyle/>
        <a:p>
          <a:endParaRPr lang="fr-FR"/>
        </a:p>
      </dgm:t>
    </dgm:pt>
    <dgm:pt modelId="{C3352E32-9351-4D8F-9F37-1CA0119FA170}">
      <dgm:prSet/>
      <dgm:spPr/>
      <dgm:t>
        <a:bodyPr/>
        <a:lstStyle/>
        <a:p>
          <a:endParaRPr lang="fr-FR"/>
        </a:p>
      </dgm:t>
    </dgm:pt>
    <dgm:pt modelId="{E5624BDA-1D03-4BBC-8110-83FF6FDED1EB}" type="parTrans" cxnId="{C6A49CE1-890A-409D-8E74-3BE269F13C9C}">
      <dgm:prSet/>
      <dgm:spPr/>
      <dgm:t>
        <a:bodyPr/>
        <a:lstStyle/>
        <a:p>
          <a:endParaRPr lang="fr-FR"/>
        </a:p>
      </dgm:t>
    </dgm:pt>
    <dgm:pt modelId="{6452C9A1-6A6D-4E9D-B834-219EF07F2E26}" type="sibTrans" cxnId="{C6A49CE1-890A-409D-8E74-3BE269F13C9C}">
      <dgm:prSet/>
      <dgm:spPr/>
      <dgm:t>
        <a:bodyPr/>
        <a:lstStyle/>
        <a:p>
          <a:endParaRPr lang="fr-FR"/>
        </a:p>
      </dgm:t>
    </dgm:pt>
    <dgm:pt modelId="{29B68AF8-1C5E-438F-BFE8-911CF0FC37C4}" type="pres">
      <dgm:prSet presAssocID="{93DCA800-7351-45C3-BBE4-5A0333374D6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BBF151E-98E1-4574-9024-04784F29537D}" type="pres">
      <dgm:prSet presAssocID="{3B81F582-EC59-40BA-A25F-064609506ADB}" presName="upArrow" presStyleLbl="node1" presStyleIdx="0" presStyleCnt="2"/>
      <dgm:spPr>
        <a:solidFill>
          <a:schemeClr val="accent6"/>
        </a:solidFill>
      </dgm:spPr>
    </dgm:pt>
    <dgm:pt modelId="{FA2C0B0E-3014-43A1-A4E0-DAC2BADA6D11}" type="pres">
      <dgm:prSet presAssocID="{3B81F582-EC59-40BA-A25F-064609506ADB}" presName="upArrowText" presStyleLbl="revTx" presStyleIdx="0" presStyleCnt="2" custScaleY="26765" custLinFactNeighborX="-1379" custLinFactNeighborY="-1755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DBAE51-DAC7-4263-B628-8945E7256619}" type="pres">
      <dgm:prSet presAssocID="{27515FAC-6871-4FAA-88D4-E3728854AA3B}" presName="downArrow" presStyleLbl="node1" presStyleIdx="1" presStyleCnt="2" custLinFactNeighborX="-30167" custLinFactNeighborY="-1123"/>
      <dgm:spPr>
        <a:solidFill>
          <a:schemeClr val="accent3"/>
        </a:solidFill>
      </dgm:spPr>
    </dgm:pt>
    <dgm:pt modelId="{8A70124F-EB92-4A62-8326-407DCB68B317}" type="pres">
      <dgm:prSet presAssocID="{27515FAC-6871-4FAA-88D4-E3728854AA3B}" presName="downArrowText" presStyleLbl="revTx" presStyleIdx="1" presStyleCnt="2" custScaleY="17487" custLinFactNeighborX="-24945" custLinFactNeighborY="2485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DBB039-8CF2-45FB-AA9B-1E91550D4D18}" srcId="{93DCA800-7351-45C3-BBE4-5A0333374D67}" destId="{CB6EDF43-DD75-4CA8-A01C-6195BC6F0F27}" srcOrd="5" destOrd="0" parTransId="{0B067EE2-B087-414B-AF1A-4A22948BF311}" sibTransId="{9894C78E-A3EB-4C19-B9DE-03956EEAE3D4}"/>
    <dgm:cxn modelId="{519C3C12-1392-4EDD-A728-D09B430FB6A3}" srcId="{93DCA800-7351-45C3-BBE4-5A0333374D67}" destId="{E6A526E8-F45A-4265-995C-27C680C39D0A}" srcOrd="10" destOrd="0" parTransId="{F7E2596C-CE74-423A-AD3E-01DBF0AE2773}" sibTransId="{20AE4CB6-C592-40C9-847E-832A80EA9342}"/>
    <dgm:cxn modelId="{22F02D5D-0F23-4F15-8D59-788076BE7FDB}" srcId="{93DCA800-7351-45C3-BBE4-5A0333374D67}" destId="{956CCCC4-3804-429E-B33F-3AC1BABCBEA7}" srcOrd="18" destOrd="0" parTransId="{CFB5FEC7-B126-44D8-9CE7-5CABB5BC617F}" sibTransId="{AED6A8AE-32F0-4AB9-BABB-40AB74EA73F0}"/>
    <dgm:cxn modelId="{D143C72C-48DD-49AC-92E9-002DE821D318}" srcId="{93DCA800-7351-45C3-BBE4-5A0333374D67}" destId="{82219C13-2CCF-4D1C-9F69-32487049656C}" srcOrd="4" destOrd="0" parTransId="{D5803E4B-B8E8-4066-9F32-13D5AEDD9A1D}" sibTransId="{73C985F6-7958-4F02-847A-9A4E4C2E14D4}"/>
    <dgm:cxn modelId="{AAC3BC3E-BB4A-4107-B709-A54AA7EDDCDE}" srcId="{93DCA800-7351-45C3-BBE4-5A0333374D67}" destId="{27515FAC-6871-4FAA-88D4-E3728854AA3B}" srcOrd="1" destOrd="0" parTransId="{D3DC9149-D5C1-40F3-AD71-4B60DFCA0EFB}" sibTransId="{650679DD-5C4B-4CE9-A206-82EC84E5CA60}"/>
    <dgm:cxn modelId="{1FFBDA77-A9A9-4F3D-9479-B61ADD104864}" srcId="{93DCA800-7351-45C3-BBE4-5A0333374D67}" destId="{27993F42-F503-416B-8771-9D4ADE7F1C90}" srcOrd="6" destOrd="0" parTransId="{0805AC03-6B01-45BE-A7A5-3466C8C14FAC}" sibTransId="{4600AF50-9001-4B34-AF31-79FD08F21933}"/>
    <dgm:cxn modelId="{4C12FB11-31F7-4D88-AEB7-E14EA066B787}" srcId="{93DCA800-7351-45C3-BBE4-5A0333374D67}" destId="{171B8288-8041-4445-9E0A-A9DEAF7C1B17}" srcOrd="9" destOrd="0" parTransId="{719048F7-3BB4-4BAD-846C-A86583D13B87}" sibTransId="{17415C91-3E33-4DC4-83C0-1530FA3D7766}"/>
    <dgm:cxn modelId="{604F338A-4D2A-487E-923A-0DFCAD694A3B}" srcId="{93DCA800-7351-45C3-BBE4-5A0333374D67}" destId="{DBE8A76F-7FFC-47CD-85F8-36A3618CF4EF}" srcOrd="2" destOrd="0" parTransId="{9A8992DE-B01B-4D48-9C03-B84AF48210BE}" sibTransId="{4BBED27A-797E-45A0-9DCB-73A97E3A8DAE}"/>
    <dgm:cxn modelId="{E117C081-CAAF-4367-AC80-6DFC283C19C6}" srcId="{93DCA800-7351-45C3-BBE4-5A0333374D67}" destId="{BB6973E8-3F5F-476F-BB26-EFC4D9E200A3}" srcOrd="13" destOrd="0" parTransId="{BAAF33A6-535E-4504-A558-9923445D5B88}" sibTransId="{2D323917-DDD6-4469-B448-02B8075C515A}"/>
    <dgm:cxn modelId="{C72F6D2E-9891-41AD-8581-2BD7341147D6}" srcId="{93DCA800-7351-45C3-BBE4-5A0333374D67}" destId="{C798A439-6C70-4FFC-93CD-76B9963B6FFB}" srcOrd="8" destOrd="0" parTransId="{48C22535-3818-44D8-B9EB-9FCD44967E55}" sibTransId="{07C1DF02-991F-4068-BB04-14E77E94ABDB}"/>
    <dgm:cxn modelId="{C6BA06B5-941A-40AB-A6CA-0475A1F36AE8}" srcId="{93DCA800-7351-45C3-BBE4-5A0333374D67}" destId="{328EA777-16E7-45C3-82DC-79F0BFC3235F}" srcOrd="7" destOrd="0" parTransId="{18692C01-43D2-44B1-BABC-D6C2F103FA4C}" sibTransId="{6CE791EC-8DA7-4D1F-AEC8-964395082F33}"/>
    <dgm:cxn modelId="{C6A49CE1-890A-409D-8E74-3BE269F13C9C}" srcId="{93DCA800-7351-45C3-BBE4-5A0333374D67}" destId="{C3352E32-9351-4D8F-9F37-1CA0119FA170}" srcOrd="20" destOrd="0" parTransId="{E5624BDA-1D03-4BBC-8110-83FF6FDED1EB}" sibTransId="{6452C9A1-6A6D-4E9D-B834-219EF07F2E26}"/>
    <dgm:cxn modelId="{17299EB8-23DA-4895-84EC-9B4CB61FF034}" srcId="{93DCA800-7351-45C3-BBE4-5A0333374D67}" destId="{28EC01E7-E1FB-4165-B67E-0B6D322D99AA}" srcOrd="16" destOrd="0" parTransId="{201FB6DC-BE3F-4CE6-9141-E36FBE1879A6}" sibTransId="{2B181C4E-8393-4182-92D9-24E8A15C0A3E}"/>
    <dgm:cxn modelId="{E3EDEB70-258B-4197-836E-8CCF2DA21B9B}" srcId="{93DCA800-7351-45C3-BBE4-5A0333374D67}" destId="{DF53E196-445A-4EC0-B7B6-EDF1825CBFA7}" srcOrd="19" destOrd="0" parTransId="{17E3F770-4A40-4B44-8062-2C748D10FB86}" sibTransId="{F2A605CE-D61C-4091-AD52-AC874C67D2D6}"/>
    <dgm:cxn modelId="{7348190F-9ACD-4256-B9E1-8AA52D3041E6}" type="presOf" srcId="{3B81F582-EC59-40BA-A25F-064609506ADB}" destId="{FA2C0B0E-3014-43A1-A4E0-DAC2BADA6D11}" srcOrd="0" destOrd="0" presId="urn:microsoft.com/office/officeart/2005/8/layout/arrow4"/>
    <dgm:cxn modelId="{AE612EDC-6A2B-494E-982D-47264FB658C6}" srcId="{93DCA800-7351-45C3-BBE4-5A0333374D67}" destId="{F0A79B55-7547-4178-A6BD-70DB9229B048}" srcOrd="12" destOrd="0" parTransId="{FE8E9B96-29AB-49DE-AAD2-F266CBAE9DAA}" sibTransId="{E8268040-EC04-4BBD-A3F7-078EDB58FC7D}"/>
    <dgm:cxn modelId="{7B0BF451-106D-42C2-BE74-A7C59812F51E}" srcId="{93DCA800-7351-45C3-BBE4-5A0333374D67}" destId="{F9EBEE58-C828-4B6C-95A4-DD6ADA51494E}" srcOrd="17" destOrd="0" parTransId="{44C27A37-C6A2-4E2A-BCA9-CE982C84F8B1}" sibTransId="{A2A436A1-44AF-40B3-B3C2-1522D6924BC1}"/>
    <dgm:cxn modelId="{25EF140C-10FE-404B-A86D-DD226981AC4F}" srcId="{93DCA800-7351-45C3-BBE4-5A0333374D67}" destId="{C0DB5331-6B22-4559-9131-2C5E1EC29811}" srcOrd="11" destOrd="0" parTransId="{2EAEB4F8-2962-42FD-8D3B-022E1272AEA0}" sibTransId="{D5593B29-1CA5-458A-9795-E8DB1FD0752E}"/>
    <dgm:cxn modelId="{C01B7897-A3EA-4606-9416-2659ADEF2D5D}" type="presOf" srcId="{93DCA800-7351-45C3-BBE4-5A0333374D67}" destId="{29B68AF8-1C5E-438F-BFE8-911CF0FC37C4}" srcOrd="0" destOrd="0" presId="urn:microsoft.com/office/officeart/2005/8/layout/arrow4"/>
    <dgm:cxn modelId="{DEEF8B61-9205-46BC-BEF1-71E93F56CD56}" srcId="{93DCA800-7351-45C3-BBE4-5A0333374D67}" destId="{63DCDC43-E547-4028-A9D6-F37D42A999C0}" srcOrd="14" destOrd="0" parTransId="{D2DD3E1A-2648-426D-9B6A-FC3FD3D48BE0}" sibTransId="{827C898D-5B4A-40BD-9EAB-D56740A826CC}"/>
    <dgm:cxn modelId="{E1024573-7848-4E98-97B6-9E695359730B}" srcId="{93DCA800-7351-45C3-BBE4-5A0333374D67}" destId="{3B81F582-EC59-40BA-A25F-064609506ADB}" srcOrd="0" destOrd="0" parTransId="{35054472-DD4F-40C7-8CD2-3E540F20E5A5}" sibTransId="{C8CDFB36-34FF-4865-B902-9B912B7DCAF2}"/>
    <dgm:cxn modelId="{98C7BB0C-98D6-4CDE-9AD1-B6B25B647F0F}" type="presOf" srcId="{27515FAC-6871-4FAA-88D4-E3728854AA3B}" destId="{8A70124F-EB92-4A62-8326-407DCB68B317}" srcOrd="0" destOrd="0" presId="urn:microsoft.com/office/officeart/2005/8/layout/arrow4"/>
    <dgm:cxn modelId="{F4688BAC-FEBD-4E5B-A7B4-F3611E02E50C}" srcId="{93DCA800-7351-45C3-BBE4-5A0333374D67}" destId="{A2DB5ADD-7399-4F00-A1D9-AE06339C0B32}" srcOrd="15" destOrd="0" parTransId="{46228ADE-0292-4786-986A-BDABE0E7F9EE}" sibTransId="{5F86E771-2DE0-4251-883E-89C0FA795D47}"/>
    <dgm:cxn modelId="{40446636-F7C5-4298-AD7A-F08BEF37E495}" srcId="{93DCA800-7351-45C3-BBE4-5A0333374D67}" destId="{7FEEB076-5593-4289-A37B-D1906382F64F}" srcOrd="3" destOrd="0" parTransId="{1C441006-2D20-4F05-9911-A6BA826C5EA4}" sibTransId="{246D8037-5848-426A-BB64-99FB8B5ECE8E}"/>
    <dgm:cxn modelId="{76316E8B-8D95-4C12-A771-49CBEDF7C766}" type="presParOf" srcId="{29B68AF8-1C5E-438F-BFE8-911CF0FC37C4}" destId="{ABBF151E-98E1-4574-9024-04784F29537D}" srcOrd="0" destOrd="0" presId="urn:microsoft.com/office/officeart/2005/8/layout/arrow4"/>
    <dgm:cxn modelId="{A9F9CA12-468D-47EB-BCD3-2508C6C7D31C}" type="presParOf" srcId="{29B68AF8-1C5E-438F-BFE8-911CF0FC37C4}" destId="{FA2C0B0E-3014-43A1-A4E0-DAC2BADA6D11}" srcOrd="1" destOrd="0" presId="urn:microsoft.com/office/officeart/2005/8/layout/arrow4"/>
    <dgm:cxn modelId="{4CEF0A9D-2EC2-4D10-94B2-EBC5B4D0B997}" type="presParOf" srcId="{29B68AF8-1C5E-438F-BFE8-911CF0FC37C4}" destId="{08DBAE51-DAC7-4263-B628-8945E7256619}" srcOrd="2" destOrd="0" presId="urn:microsoft.com/office/officeart/2005/8/layout/arrow4"/>
    <dgm:cxn modelId="{DC7F2659-27DF-4779-8E58-C64AE14AD565}" type="presParOf" srcId="{29B68AF8-1C5E-438F-BFE8-911CF0FC37C4}" destId="{8A70124F-EB92-4A62-8326-407DCB68B31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027D4-84DC-4293-AED1-9B053288D380}">
      <dsp:nvSpPr>
        <dsp:cNvPr id="0" name=""/>
        <dsp:cNvSpPr/>
      </dsp:nvSpPr>
      <dsp:spPr>
        <a:xfrm>
          <a:off x="719587" y="0"/>
          <a:ext cx="6837247" cy="5029199"/>
        </a:xfrm>
        <a:prstGeom prst="triangle">
          <a:avLst/>
        </a:prstGeom>
        <a:solidFill>
          <a:srgbClr val="EC80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C9A03-AA5E-4610-9C6A-43011F517195}">
      <dsp:nvSpPr>
        <dsp:cNvPr id="0" name=""/>
        <dsp:cNvSpPr/>
      </dsp:nvSpPr>
      <dsp:spPr>
        <a:xfrm>
          <a:off x="930081" y="3753400"/>
          <a:ext cx="3184705" cy="9595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Stress, peur, anxiété, dépression, culpabilité, incompréhension,  syndrome </a:t>
          </a:r>
          <a:r>
            <a:rPr lang="fr-FR" sz="1600" kern="1200" dirty="0" err="1"/>
            <a:t>anxio</a:t>
          </a:r>
          <a:r>
            <a:rPr lang="fr-FR" sz="1600" kern="1200" dirty="0"/>
            <a:t>-dépressif </a:t>
          </a:r>
        </a:p>
      </dsp:txBody>
      <dsp:txXfrm>
        <a:off x="976921" y="3800240"/>
        <a:ext cx="3091025" cy="865847"/>
      </dsp:txXfrm>
    </dsp:sp>
    <dsp:sp modelId="{230043AA-77B8-45AF-BA43-A89541534A2F}">
      <dsp:nvSpPr>
        <dsp:cNvPr id="0" name=""/>
        <dsp:cNvSpPr/>
      </dsp:nvSpPr>
      <dsp:spPr>
        <a:xfrm>
          <a:off x="2210165" y="1035301"/>
          <a:ext cx="3871681" cy="978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97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>
              <a:solidFill>
                <a:srgbClr val="00979C"/>
              </a:solidFill>
            </a:rPr>
            <a:t>Perte des repères, isolement, évitement des situations anxiogènes </a:t>
          </a:r>
          <a:endParaRPr lang="fr-FR" sz="1800" kern="1200" dirty="0">
            <a:solidFill>
              <a:srgbClr val="00979C"/>
            </a:solidFill>
          </a:endParaRPr>
        </a:p>
      </dsp:txBody>
      <dsp:txXfrm>
        <a:off x="2257947" y="1083083"/>
        <a:ext cx="3776117" cy="883254"/>
      </dsp:txXfrm>
    </dsp:sp>
    <dsp:sp modelId="{28B0F6EB-0473-4A14-81C4-E95ADB5C4395}">
      <dsp:nvSpPr>
        <dsp:cNvPr id="0" name=""/>
        <dsp:cNvSpPr/>
      </dsp:nvSpPr>
      <dsp:spPr>
        <a:xfrm>
          <a:off x="2198086" y="2416339"/>
          <a:ext cx="4052227" cy="1021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00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Troubles de la </a:t>
          </a:r>
          <a:r>
            <a:rPr lang="fr-FR" sz="1600" kern="1200" dirty="0" smtClean="0"/>
            <a:t>concentration, perte des repères</a:t>
          </a:r>
          <a:endParaRPr lang="fr-FR" sz="1600" kern="1200" dirty="0"/>
        </a:p>
      </dsp:txBody>
      <dsp:txXfrm>
        <a:off x="2247947" y="2466200"/>
        <a:ext cx="3952505" cy="921681"/>
      </dsp:txXfrm>
    </dsp:sp>
    <dsp:sp modelId="{A3342106-9393-4816-BF36-F46BEED0BDE2}">
      <dsp:nvSpPr>
        <dsp:cNvPr id="0" name=""/>
        <dsp:cNvSpPr/>
      </dsp:nvSpPr>
      <dsp:spPr>
        <a:xfrm>
          <a:off x="4396148" y="3714933"/>
          <a:ext cx="3003277" cy="100047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Atteintes somatiques</a:t>
          </a:r>
        </a:p>
      </dsp:txBody>
      <dsp:txXfrm>
        <a:off x="4444987" y="3763772"/>
        <a:ext cx="2905599" cy="902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F151E-98E1-4574-9024-04784F29537D}">
      <dsp:nvSpPr>
        <dsp:cNvPr id="0" name=""/>
        <dsp:cNvSpPr/>
      </dsp:nvSpPr>
      <dsp:spPr>
        <a:xfrm>
          <a:off x="1747" y="0"/>
          <a:ext cx="1048588" cy="2148840"/>
        </a:xfrm>
        <a:prstGeom prst="upArrow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C0B0E-3014-43A1-A4E0-DAC2BADA6D11}">
      <dsp:nvSpPr>
        <dsp:cNvPr id="0" name=""/>
        <dsp:cNvSpPr/>
      </dsp:nvSpPr>
      <dsp:spPr>
        <a:xfrm>
          <a:off x="1057255" y="409579"/>
          <a:ext cx="1779422" cy="57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0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>
              <a:solidFill>
                <a:schemeClr val="accent6">
                  <a:lumMod val="75000"/>
                </a:schemeClr>
              </a:solidFill>
            </a:rPr>
            <a:t>Anxiété panique - possible sensation de perte de   contrôle </a:t>
          </a:r>
        </a:p>
      </dsp:txBody>
      <dsp:txXfrm>
        <a:off x="1057255" y="409579"/>
        <a:ext cx="1779422" cy="575137"/>
      </dsp:txXfrm>
    </dsp:sp>
    <dsp:sp modelId="{08DBAE51-DAC7-4263-B628-8945E7256619}">
      <dsp:nvSpPr>
        <dsp:cNvPr id="0" name=""/>
        <dsp:cNvSpPr/>
      </dsp:nvSpPr>
      <dsp:spPr>
        <a:xfrm>
          <a:off x="0" y="2303778"/>
          <a:ext cx="1048588" cy="2148840"/>
        </a:xfrm>
        <a:prstGeom prst="downArrow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0124F-EB92-4A62-8326-407DCB68B317}">
      <dsp:nvSpPr>
        <dsp:cNvPr id="0" name=""/>
        <dsp:cNvSpPr/>
      </dsp:nvSpPr>
      <dsp:spPr>
        <a:xfrm>
          <a:off x="952493" y="3748540"/>
          <a:ext cx="1779422" cy="375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0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/>
            <a:t>  </a:t>
          </a:r>
          <a:r>
            <a:rPr lang="fr-FR" sz="1100" b="1" kern="1200">
              <a:solidFill>
                <a:schemeClr val="accent3"/>
              </a:solidFill>
            </a:rPr>
            <a:t>Calme et détente</a:t>
          </a:r>
        </a:p>
      </dsp:txBody>
      <dsp:txXfrm>
        <a:off x="952493" y="3748540"/>
        <a:ext cx="1779422" cy="375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62F1E-2608-4C92-A1B9-DCAE1040C81F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63B4B-AFBA-4CF8-8CEA-0D6236AA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92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CE3E-06CF-4A64-9E9C-1EDD6D415D72}" type="datetimeFigureOut">
              <a:rPr lang="fr-FR" smtClean="0"/>
              <a:t>24/09/2020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7A9-BD47-4145-BE54-7D93FF739E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94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Présentation Dr ROUCOU – modalités de fonctionnement.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7A9-BD47-4145-BE54-7D93FF739E0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7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7A9-BD47-4145-BE54-7D93FF739E0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3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7A9-BD47-4145-BE54-7D93FF739E0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14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7A9-BD47-4145-BE54-7D93FF739E0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3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7A9-BD47-4145-BE54-7D93FF739E0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29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7A9-BD47-4145-BE54-7D93FF739E0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25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7A9-BD47-4145-BE54-7D93FF739E0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discuter – si</a:t>
            </a:r>
            <a:r>
              <a:rPr lang="fr-FR" baseline="0" dirty="0"/>
              <a:t> présentation plus pertinente =, nous pouvons faire évoluer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187A9-BD47-4145-BE54-7D93FF739E0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44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IST02-PWERPOINT_Plan de travail 1 copi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4" y="0"/>
            <a:ext cx="914013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45573" y="2223894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lnSpc>
                <a:spcPts val="6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Titre principal</a:t>
            </a:r>
            <a:br>
              <a:rPr lang="x-none" dirty="0"/>
            </a:br>
            <a:r>
              <a:rPr lang="x-none" dirty="0"/>
              <a:t>sur 2 lignes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126883" y="3958889"/>
            <a:ext cx="8126675" cy="596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logo-0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883" y="4201820"/>
            <a:ext cx="1752929" cy="11184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IST02-PWERPOINT_Plan de travail 1 copie 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3"/>
            <a:ext cx="9143999" cy="6857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IST02-PWERPOINT_Plan de travail 1 copie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4" y="0"/>
            <a:ext cx="9140131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IST02-PWERPOINT-0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3"/>
            <a:ext cx="9144000" cy="6857032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1021725" y="4543181"/>
            <a:ext cx="7772400" cy="730668"/>
          </a:xfrm>
          <a:prstGeom prst="rect">
            <a:avLst/>
          </a:prstGeom>
        </p:spPr>
        <p:txBody>
          <a:bodyPr/>
          <a:lstStyle>
            <a:lvl1pPr algn="l">
              <a:lnSpc>
                <a:spcPts val="6000"/>
              </a:lnSpc>
              <a:defRPr sz="5600" baseline="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Merci.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144769" y="5473237"/>
            <a:ext cx="8126675" cy="596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IST02-PWERPOINT_Plan de travail 1 copie 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3"/>
            <a:ext cx="9143999" cy="68570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1129553"/>
            <a:ext cx="9144000" cy="591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9623F7-DFF9-4016-BDF4-905016204F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572" y="319677"/>
            <a:ext cx="6256338" cy="718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AEAE36B-A345-479B-AB37-F0C27C254A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572" y="1365995"/>
            <a:ext cx="8216538" cy="4486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79C"/>
                </a:solidFill>
              </a:defRPr>
            </a:lvl1pPr>
            <a:lvl2pPr>
              <a:defRPr>
                <a:solidFill>
                  <a:srgbClr val="F67D2B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008999"/>
                </a:solidFill>
              </a:defRPr>
            </a:lvl4pPr>
            <a:lvl5pPr>
              <a:defRPr>
                <a:solidFill>
                  <a:srgbClr val="008999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13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lefacteurhumain.com/testez-votre-stress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0.emf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597AF1-7D30-434C-B964-CF78E45DD67E}"/>
              </a:ext>
            </a:extLst>
          </p:cNvPr>
          <p:cNvSpPr/>
          <p:nvPr/>
        </p:nvSpPr>
        <p:spPr>
          <a:xfrm>
            <a:off x="3359926" y="3864721"/>
            <a:ext cx="5636591" cy="28599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r>
              <a:rPr lang="fr-FR" sz="2400" dirty="0" smtClean="0">
                <a:solidFill>
                  <a:schemeClr val="bg1"/>
                </a:solidFill>
              </a:rPr>
              <a:t>FAIVRE </a:t>
            </a:r>
            <a:r>
              <a:rPr lang="fr-FR" sz="2400" dirty="0">
                <a:solidFill>
                  <a:schemeClr val="bg1"/>
                </a:solidFill>
              </a:rPr>
              <a:t>- Psychologue du </a:t>
            </a:r>
            <a:r>
              <a:rPr lang="fr-FR" sz="2400" dirty="0" smtClean="0">
                <a:solidFill>
                  <a:schemeClr val="bg1"/>
                </a:solidFill>
              </a:rPr>
              <a:t>travail</a:t>
            </a:r>
          </a:p>
          <a:p>
            <a:r>
              <a:rPr lang="fr-FR" sz="2400" dirty="0">
                <a:solidFill>
                  <a:schemeClr val="bg1"/>
                </a:solidFill>
              </a:rPr>
              <a:t>Dr C. RICOLFI - Médecin du travail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457200" indent="-457200">
              <a:buAutoNum type="alphaUcPeriod"/>
            </a:pPr>
            <a:endParaRPr lang="fr-FR" sz="2400" dirty="0">
              <a:solidFill>
                <a:schemeClr val="bg1"/>
              </a:solidFill>
            </a:endParaRPr>
          </a:p>
          <a:p>
            <a:pPr marL="457200" indent="-457200">
              <a:buAutoNum type="alphaUcPeriod"/>
            </a:pPr>
            <a:endParaRPr lang="fr-FR" sz="2400" dirty="0">
              <a:solidFill>
                <a:schemeClr val="bg1"/>
              </a:solidFill>
            </a:endParaRPr>
          </a:p>
          <a:p>
            <a:pPr algn="r"/>
            <a:r>
              <a:rPr lang="fr-FR" sz="2400" b="1" dirty="0">
                <a:solidFill>
                  <a:srgbClr val="F67D2B"/>
                </a:solidFill>
              </a:rPr>
              <a:t>24 SEPTEMBRE 2020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38501" y="2301607"/>
            <a:ext cx="7772400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smtClean="0"/>
              <a:t>Santé du dirigeant : </a:t>
            </a:r>
          </a:p>
          <a:p>
            <a:r>
              <a:rPr lang="fr-FR" sz="4800" b="1" dirty="0" smtClean="0"/>
              <a:t>et si on en parlait ?</a:t>
            </a:r>
            <a:r>
              <a:rPr lang="fr-FR" sz="4800" dirty="0" smtClean="0"/>
              <a:t/>
            </a:r>
            <a:br>
              <a:rPr lang="fr-FR" sz="4800" dirty="0" smtClean="0"/>
            </a:b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60012" y="788410"/>
            <a:ext cx="8138264" cy="926682"/>
          </a:xfrm>
          <a:prstGeom prst="rect">
            <a:avLst/>
          </a:prstGeom>
        </p:spPr>
        <p:txBody>
          <a:bodyPr/>
          <a:lstStyle>
            <a:lvl1pPr algn="l">
              <a:lnSpc>
                <a:spcPts val="4180"/>
              </a:lnSpc>
              <a:defRPr sz="3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SONDAGE </a:t>
            </a:r>
            <a:r>
              <a:rPr lang="fr-FR" sz="3200" b="1" dirty="0" smtClean="0">
                <a:solidFill>
                  <a:schemeClr val="bg1"/>
                </a:solidFill>
              </a:rPr>
              <a:t>2</a:t>
            </a:r>
            <a:endParaRPr lang="fr-FR" sz="4000" dirty="0"/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2550590"/>
            <a:ext cx="5602147" cy="2276054"/>
          </a:xfrm>
          <a:prstGeom prst="rect">
            <a:avLst/>
          </a:prstGeom>
          <a:solidFill>
            <a:srgbClr val="F67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Temps de travail </a:t>
            </a:r>
            <a:r>
              <a:rPr lang="fr-FR" sz="2800" dirty="0" smtClean="0"/>
              <a:t>hebdomadaire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pPr marL="1966913" indent="-285750">
              <a:buFont typeface="Wingdings" panose="05000000000000000000" pitchFamily="2" charset="2"/>
              <a:buChar char="Ø"/>
            </a:pPr>
            <a:r>
              <a:rPr lang="fr-FR" dirty="0" smtClean="0"/>
              <a:t>- </a:t>
            </a:r>
            <a:r>
              <a:rPr lang="fr-FR" dirty="0"/>
              <a:t>de 50 heures</a:t>
            </a:r>
          </a:p>
          <a:p>
            <a:pPr marL="1966913" indent="-285750">
              <a:buFont typeface="Wingdings" panose="05000000000000000000" pitchFamily="2" charset="2"/>
              <a:buChar char="Ø"/>
            </a:pPr>
            <a:r>
              <a:rPr lang="fr-FR" dirty="0"/>
              <a:t>+ de 50 heures </a:t>
            </a:r>
            <a:endParaRPr lang="fr-FR" dirty="0" smtClean="0"/>
          </a:p>
          <a:p>
            <a:pPr marL="1966913" indent="-285750">
              <a:buFont typeface="Wingdings" panose="05000000000000000000" pitchFamily="2" charset="2"/>
              <a:buChar char="Ø"/>
            </a:pPr>
            <a:r>
              <a:rPr lang="fr-FR" dirty="0" smtClean="0"/>
              <a:t>60 </a:t>
            </a:r>
            <a:r>
              <a:rPr lang="fr-FR" dirty="0"/>
              <a:t>heures </a:t>
            </a:r>
          </a:p>
          <a:p>
            <a:pPr marL="1966913" indent="-285750">
              <a:buFont typeface="Wingdings" panose="05000000000000000000" pitchFamily="2" charset="2"/>
              <a:buChar char="Ø"/>
            </a:pPr>
            <a:r>
              <a:rPr lang="fr-FR" dirty="0"/>
              <a:t>70 heures et +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196C394-2FA0-41D8-A237-BB4E55EEB2B8}"/>
              </a:ext>
            </a:extLst>
          </p:cNvPr>
          <p:cNvSpPr txBox="1"/>
          <p:nvPr/>
        </p:nvSpPr>
        <p:spPr>
          <a:xfrm>
            <a:off x="272083" y="396056"/>
            <a:ext cx="8590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IMPACT DU CONTEXTE SANITAIRE </a:t>
            </a:r>
            <a:r>
              <a:rPr lang="fr-FR" sz="2800" b="1" dirty="0" smtClean="0">
                <a:solidFill>
                  <a:schemeClr val="bg1"/>
                </a:solidFill>
              </a:rPr>
              <a:t>ACTUEL</a:t>
            </a:r>
            <a:endParaRPr lang="fr-FR" sz="2800" b="1" dirty="0">
              <a:solidFill>
                <a:schemeClr val="bg1"/>
              </a:solidFill>
            </a:endParaRPr>
          </a:p>
          <a:p>
            <a:r>
              <a:rPr lang="fr-FR" sz="2800" b="1" dirty="0">
                <a:solidFill>
                  <a:schemeClr val="bg1"/>
                </a:solidFill>
              </a:rPr>
              <a:t>SUR LE STRESS DU DIRIGEANT   </a:t>
            </a:r>
            <a:endParaRPr lang="fr-FR" sz="28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38179" y="1500794"/>
            <a:ext cx="8058766" cy="20236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Situation inédite 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38179" y="3635870"/>
            <a:ext cx="2450237" cy="26978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Respect des procédures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342443" y="3654940"/>
            <a:ext cx="2450237" cy="26978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Organisation de travail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146708" y="3651831"/>
            <a:ext cx="2450237" cy="26978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Gestion des absences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45" y="1903211"/>
            <a:ext cx="2209800" cy="1333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56" y="3707277"/>
            <a:ext cx="1726883" cy="12934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451" y="3825242"/>
            <a:ext cx="1428750" cy="1143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120" y="3749995"/>
            <a:ext cx="1726883" cy="129349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405" y="1747273"/>
            <a:ext cx="1463040" cy="1463040"/>
          </a:xfrm>
          <a:prstGeom prst="rect">
            <a:avLst/>
          </a:prstGeom>
        </p:spPr>
      </p:pic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/>
              <a:t>10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2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22422" y="753205"/>
            <a:ext cx="8464378" cy="528459"/>
          </a:xfrm>
          <a:prstGeom prst="rect">
            <a:avLst/>
          </a:prstGeom>
        </p:spPr>
        <p:txBody>
          <a:bodyPr/>
          <a:lstStyle>
            <a:lvl1pPr algn="l">
              <a:lnSpc>
                <a:spcPts val="4180"/>
              </a:lnSpc>
              <a:defRPr sz="3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chemeClr val="bg1"/>
                </a:solidFill>
              </a:rPr>
              <a:t>STRESS </a:t>
            </a:r>
            <a:r>
              <a:rPr lang="fr-FR" sz="2800" b="1" dirty="0" smtClean="0">
                <a:solidFill>
                  <a:schemeClr val="bg1"/>
                </a:solidFill>
              </a:rPr>
              <a:t>ABSOLU (en lien avec la période COVID 19)</a:t>
            </a:r>
            <a:endParaRPr lang="fr-FR" sz="28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339811" y="1668162"/>
            <a:ext cx="8229600" cy="4629301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00979C"/>
                </a:solidFill>
              </a:defRPr>
            </a:lvl1pPr>
            <a:lvl2pPr>
              <a:defRPr>
                <a:solidFill>
                  <a:srgbClr val="F67D2B"/>
                </a:solidFill>
              </a:defRPr>
            </a:lvl2pPr>
            <a:lvl3pPr>
              <a:defRPr>
                <a:solidFill>
                  <a:srgbClr val="B9000F"/>
                </a:solidFill>
              </a:defRPr>
            </a:lvl3pPr>
            <a:lvl4pPr>
              <a:defRPr>
                <a:solidFill>
                  <a:srgbClr val="00979C"/>
                </a:solidFill>
              </a:defRPr>
            </a:lvl4pPr>
            <a:lvl5pPr>
              <a:defRPr>
                <a:solidFill>
                  <a:srgbClr val="00979C"/>
                </a:solidFill>
              </a:defRPr>
            </a:lvl5pPr>
          </a:lstStyle>
          <a:p>
            <a:pPr marL="0" indent="0" algn="just">
              <a:buNone/>
            </a:pPr>
            <a:r>
              <a:rPr lang="fr-FR" sz="1800" b="1" dirty="0">
                <a:solidFill>
                  <a:schemeClr val="tx1"/>
                </a:solidFill>
              </a:rPr>
              <a:t>Le stress absolu </a:t>
            </a:r>
            <a:r>
              <a:rPr lang="fr-FR" sz="1800" dirty="0">
                <a:solidFill>
                  <a:schemeClr val="tx1"/>
                </a:solidFill>
              </a:rPr>
              <a:t>apparaît lorsque l’être humain est confronté à la cumulation de </a:t>
            </a:r>
            <a:r>
              <a:rPr lang="fr-FR" sz="1800" dirty="0" smtClean="0">
                <a:solidFill>
                  <a:schemeClr val="tx1"/>
                </a:solidFill>
              </a:rPr>
              <a:t>           4 </a:t>
            </a:r>
            <a:r>
              <a:rPr lang="fr-FR" sz="1800" dirty="0">
                <a:solidFill>
                  <a:schemeClr val="tx1"/>
                </a:solidFill>
              </a:rPr>
              <a:t>facteurs de stress : </a:t>
            </a: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marL="266700" indent="0" algn="just">
              <a:buNone/>
            </a:pPr>
            <a:endParaRPr lang="fr-FR" sz="1800" b="1" dirty="0">
              <a:solidFill>
                <a:schemeClr val="accent6"/>
              </a:solidFill>
            </a:endParaRPr>
          </a:p>
          <a:p>
            <a:pPr marL="266700" indent="0" algn="just">
              <a:buNone/>
            </a:pPr>
            <a:endParaRPr lang="fr-FR" sz="1800" b="1" dirty="0">
              <a:solidFill>
                <a:schemeClr val="accent6"/>
              </a:solidFill>
            </a:endParaRPr>
          </a:p>
          <a:p>
            <a:pPr marL="266700" indent="0" algn="just">
              <a:buNone/>
            </a:pPr>
            <a:endParaRPr lang="fr-FR" sz="1800" b="1" dirty="0">
              <a:solidFill>
                <a:schemeClr val="accent6"/>
              </a:solidFill>
            </a:endParaRPr>
          </a:p>
          <a:p>
            <a:pPr marL="266700" indent="0" algn="just">
              <a:buNone/>
            </a:pPr>
            <a:endParaRPr lang="fr-FR" sz="1800" b="1" dirty="0">
              <a:solidFill>
                <a:schemeClr val="accent6"/>
              </a:solidFill>
            </a:endParaRPr>
          </a:p>
          <a:p>
            <a:pPr marL="266700" indent="0" algn="just">
              <a:buNone/>
            </a:pPr>
            <a:endParaRPr lang="fr-FR" sz="1800" b="1" dirty="0">
              <a:solidFill>
                <a:schemeClr val="accent6"/>
              </a:solidFill>
            </a:endParaRPr>
          </a:p>
          <a:p>
            <a:pPr marL="266700" indent="0" algn="just">
              <a:buNone/>
            </a:pPr>
            <a:endParaRPr lang="fr-FR" sz="1800" b="1" dirty="0">
              <a:solidFill>
                <a:schemeClr val="accent6"/>
              </a:solidFill>
            </a:endParaRPr>
          </a:p>
          <a:p>
            <a:pPr marL="266700" indent="0" algn="just">
              <a:buNone/>
            </a:pPr>
            <a:endParaRPr lang="fr-FR" sz="1800" b="1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b="1" dirty="0"/>
          </a:p>
          <a:p>
            <a:pPr marL="0" indent="0" algn="just">
              <a:buNone/>
            </a:pP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6A4F9A5-7194-4AE4-95F5-0AFDA9BC9B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5445" y="3861701"/>
            <a:ext cx="1333589" cy="1333589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860431" y="2532185"/>
            <a:ext cx="2063261" cy="797169"/>
          </a:xfrm>
          <a:prstGeom prst="roundRect">
            <a:avLst/>
          </a:prstGeom>
          <a:ln>
            <a:solidFill>
              <a:srgbClr val="00979C">
                <a:alpha val="50196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67D2B"/>
                </a:solidFill>
              </a:rPr>
              <a:t>Absence de contrôle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2842054" y="4414824"/>
            <a:ext cx="2955725" cy="797169"/>
            <a:chOff x="2842054" y="4414824"/>
            <a:chExt cx="2955725" cy="797169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2842054" y="4414824"/>
              <a:ext cx="2063261" cy="797169"/>
            </a:xfrm>
            <a:prstGeom prst="roundRect">
              <a:avLst/>
            </a:prstGeom>
            <a:ln>
              <a:solidFill>
                <a:srgbClr val="00979C">
                  <a:alpha val="50196"/>
                </a:srgb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F67D2B"/>
                  </a:solidFill>
                </a:rPr>
                <a:t>Situation nouvelle</a:t>
              </a:r>
            </a:p>
          </p:txBody>
        </p:sp>
        <p:sp>
          <p:nvSpPr>
            <p:cNvPr id="15" name="Flèche droite 14"/>
            <p:cNvSpPr/>
            <p:nvPr/>
          </p:nvSpPr>
          <p:spPr>
            <a:xfrm rot="8476293">
              <a:off x="5164733" y="4588837"/>
              <a:ext cx="633046" cy="28909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979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060107" y="2922721"/>
            <a:ext cx="2063261" cy="1337565"/>
            <a:chOff x="5060107" y="2922721"/>
            <a:chExt cx="2063261" cy="1337565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5060107" y="3463117"/>
              <a:ext cx="2063261" cy="797169"/>
            </a:xfrm>
            <a:prstGeom prst="roundRect">
              <a:avLst/>
            </a:prstGeom>
            <a:ln>
              <a:solidFill>
                <a:srgbClr val="00979C">
                  <a:alpha val="50196"/>
                </a:srgb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F67D2B"/>
                  </a:solidFill>
                </a:rPr>
                <a:t>Situation inhabituelle</a:t>
              </a:r>
            </a:p>
          </p:txBody>
        </p:sp>
        <p:sp>
          <p:nvSpPr>
            <p:cNvPr id="16" name="Flèche droite 15"/>
            <p:cNvSpPr/>
            <p:nvPr/>
          </p:nvSpPr>
          <p:spPr>
            <a:xfrm rot="2006032">
              <a:off x="5103434" y="2922721"/>
              <a:ext cx="633046" cy="28909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979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44691" y="2893860"/>
            <a:ext cx="2063261" cy="1881453"/>
            <a:chOff x="644691" y="2893860"/>
            <a:chExt cx="2063261" cy="1881453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644691" y="3387969"/>
              <a:ext cx="2063261" cy="797169"/>
            </a:xfrm>
            <a:prstGeom prst="roundRect">
              <a:avLst/>
            </a:prstGeom>
            <a:ln>
              <a:solidFill>
                <a:srgbClr val="00979C">
                  <a:alpha val="50196"/>
                </a:srgb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F67D2B"/>
                  </a:solidFill>
                </a:rPr>
                <a:t>Menace</a:t>
              </a:r>
            </a:p>
          </p:txBody>
        </p:sp>
        <p:sp>
          <p:nvSpPr>
            <p:cNvPr id="9" name="Flèche droite 8"/>
            <p:cNvSpPr/>
            <p:nvPr/>
          </p:nvSpPr>
          <p:spPr>
            <a:xfrm rot="20454354">
              <a:off x="1963127" y="2893860"/>
              <a:ext cx="633046" cy="28909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979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 droite 16"/>
            <p:cNvSpPr/>
            <p:nvPr/>
          </p:nvSpPr>
          <p:spPr>
            <a:xfrm rot="13210187">
              <a:off x="1951841" y="4486222"/>
              <a:ext cx="633046" cy="28909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00979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644691" y="5636990"/>
            <a:ext cx="7924720" cy="7613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282355" y="5563212"/>
            <a:ext cx="8339850" cy="1095913"/>
            <a:chOff x="164967" y="5636990"/>
            <a:chExt cx="8339850" cy="1095913"/>
          </a:xfrm>
        </p:grpSpPr>
        <p:sp>
          <p:nvSpPr>
            <p:cNvPr id="2" name="Flèche : courbe vers la droite 1">
              <a:extLst>
                <a:ext uri="{FF2B5EF4-FFF2-40B4-BE49-F238E27FC236}">
                  <a16:creationId xmlns:a16="http://schemas.microsoft.com/office/drawing/2014/main" id="{AEB8DEF2-4C34-4F00-A8E7-E0724145A9BB}"/>
                </a:ext>
              </a:extLst>
            </p:cNvPr>
            <p:cNvSpPr/>
            <p:nvPr/>
          </p:nvSpPr>
          <p:spPr>
            <a:xfrm>
              <a:off x="164967" y="5636990"/>
              <a:ext cx="374136" cy="779688"/>
            </a:xfrm>
            <a:prstGeom prst="curvedRightArrow">
              <a:avLst/>
            </a:prstGeom>
            <a:solidFill>
              <a:srgbClr val="F67D2B"/>
            </a:solidFill>
            <a:ln>
              <a:solidFill>
                <a:srgbClr val="F67D2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4509" y="5718424"/>
              <a:ext cx="8030308" cy="101447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6700" indent="0" algn="just">
                <a:buNone/>
              </a:pPr>
              <a:r>
                <a:rPr lang="fr-FR" b="1" dirty="0">
                  <a:solidFill>
                    <a:schemeClr val="accent6"/>
                  </a:solidFill>
                </a:rPr>
                <a:t>Ce sont des </a:t>
              </a:r>
              <a:r>
                <a:rPr lang="fr-FR" b="1" dirty="0" err="1">
                  <a:solidFill>
                    <a:schemeClr val="accent6"/>
                  </a:solidFill>
                </a:rPr>
                <a:t>stresseurs</a:t>
              </a:r>
              <a:r>
                <a:rPr lang="fr-FR" b="1" dirty="0">
                  <a:solidFill>
                    <a:schemeClr val="accent6"/>
                  </a:solidFill>
                </a:rPr>
                <a:t> objectifs et universels </a:t>
              </a:r>
              <a:r>
                <a:rPr lang="fr-FR" sz="1600" dirty="0">
                  <a:solidFill>
                    <a:schemeClr val="tx1"/>
                  </a:solidFill>
                </a:rPr>
                <a:t>(ex.: un tremblement de terre, un tsunami, les événements du 11 septembre 2001, à ce jour)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0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3974" y="528021"/>
            <a:ext cx="6256338" cy="718436"/>
          </a:xfrm>
        </p:spPr>
        <p:txBody>
          <a:bodyPr/>
          <a:lstStyle/>
          <a:p>
            <a:r>
              <a:rPr lang="fr-FR" sz="2800" b="1" dirty="0">
                <a:ea typeface="+mj-ea"/>
                <a:cs typeface="+mj-cs"/>
              </a:rPr>
              <a:t>SANTE PSYCHIQUE DES DIRIGEANTS</a:t>
            </a:r>
            <a:endParaRPr lang="fr-FR" sz="2800" b="1" dirty="0"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26572" y="1377569"/>
            <a:ext cx="7822005" cy="5173125"/>
          </a:xfrm>
        </p:spPr>
        <p:txBody>
          <a:bodyPr/>
          <a:lstStyle/>
          <a:p>
            <a:r>
              <a:rPr lang="fr-FR" sz="2400" b="1" dirty="0"/>
              <a:t>FACTEURS DE PROTECTION </a:t>
            </a:r>
            <a:r>
              <a:rPr lang="fr-FR" sz="2400" dirty="0"/>
              <a:t>(« SALUTOGENES ») </a:t>
            </a:r>
            <a:r>
              <a:rPr lang="fr-FR" sz="2400" b="1" dirty="0"/>
              <a:t>+++</a:t>
            </a:r>
            <a:r>
              <a:rPr lang="fr-FR" sz="2400" b="1" dirty="0" smtClean="0"/>
              <a:t>+</a:t>
            </a:r>
          </a:p>
          <a:p>
            <a:pPr marL="0" indent="0">
              <a:buNone/>
            </a:pPr>
            <a:endParaRPr lang="fr-FR" sz="800" b="1" dirty="0"/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Estime de soi /sentiment de maitrise de son avenir </a:t>
            </a: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Capacité à s’adapter</a:t>
            </a:r>
            <a:endParaRPr lang="fr-FR" sz="2200" dirty="0">
              <a:solidFill>
                <a:schemeClr val="tx1"/>
              </a:solidFill>
            </a:endParaRP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Capacité à résoudre des problèmes </a:t>
            </a: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Capacité à donner un sens à leurs actions </a:t>
            </a: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Optimisme </a:t>
            </a: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Liberté d’avoir choisi ce poste</a:t>
            </a: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Marge de manœuvre / latitude décisionnelle </a:t>
            </a: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Sensation d’auto-efficacité /endurance </a:t>
            </a: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Sentiment de cohérence</a:t>
            </a:r>
            <a:endParaRPr lang="fr-FR" sz="2200" dirty="0">
              <a:solidFill>
                <a:schemeClr val="tx1"/>
              </a:solidFill>
            </a:endParaRP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Satisfaction </a:t>
            </a:r>
          </a:p>
          <a:p>
            <a:pPr lvl="1">
              <a:buClr>
                <a:srgbClr val="EC8018"/>
              </a:buClr>
            </a:pPr>
            <a:r>
              <a:rPr lang="fr-FR" sz="2200" dirty="0" smtClean="0">
                <a:solidFill>
                  <a:schemeClr val="tx1"/>
                </a:solidFill>
              </a:rPr>
              <a:t>Reconnaissance : </a:t>
            </a:r>
            <a:r>
              <a:rPr lang="fr-FR" sz="2200" dirty="0">
                <a:solidFill>
                  <a:schemeClr val="tx1"/>
                </a:solidFill>
              </a:rPr>
              <a:t>satisfaction de la clientèle +++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/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66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6455" y="528021"/>
            <a:ext cx="7051242" cy="718436"/>
          </a:xfrm>
        </p:spPr>
        <p:txBody>
          <a:bodyPr/>
          <a:lstStyle/>
          <a:p>
            <a:r>
              <a:rPr lang="fr-FR" sz="2800" b="1" dirty="0">
                <a:ea typeface="+mj-ea"/>
                <a:cs typeface="+mj-cs"/>
              </a:rPr>
              <a:t>SANTE PSYCHIQUE DES  DIRIGEANTS</a:t>
            </a:r>
            <a:endParaRPr lang="fr-FR" sz="2800" b="1" dirty="0"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36455" y="1643788"/>
            <a:ext cx="8216538" cy="4486165"/>
          </a:xfrm>
        </p:spPr>
        <p:txBody>
          <a:bodyPr/>
          <a:lstStyle/>
          <a:p>
            <a:r>
              <a:rPr lang="fr-FR" sz="2400" b="1" dirty="0"/>
              <a:t>FACTEURS </a:t>
            </a:r>
            <a:r>
              <a:rPr lang="fr-FR" sz="2400" b="1" dirty="0" smtClean="0"/>
              <a:t>PATHOGENES</a:t>
            </a:r>
            <a:endParaRPr lang="fr-FR" sz="2400" b="1" dirty="0" smtClean="0"/>
          </a:p>
          <a:p>
            <a:endParaRPr lang="fr-FR" sz="2000" b="1" dirty="0"/>
          </a:p>
          <a:p>
            <a:pPr lvl="1">
              <a:buClr>
                <a:srgbClr val="EC8018"/>
              </a:buClr>
            </a:pPr>
            <a:r>
              <a:rPr lang="fr-FR" sz="2400" dirty="0">
                <a:solidFill>
                  <a:schemeClr val="tx1"/>
                </a:solidFill>
              </a:rPr>
              <a:t>Stress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</a:p>
          <a:p>
            <a:pPr lvl="1">
              <a:buClr>
                <a:srgbClr val="EC8018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Sentiment de solitude </a:t>
            </a:r>
          </a:p>
          <a:p>
            <a:pPr lvl="1">
              <a:buClr>
                <a:srgbClr val="EC8018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Difficile équilibre entre vie perso/vie professionnelle </a:t>
            </a:r>
          </a:p>
          <a:p>
            <a:pPr lvl="1">
              <a:buClr>
                <a:srgbClr val="EC8018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Surcharge constante </a:t>
            </a:r>
          </a:p>
          <a:p>
            <a:pPr lvl="1">
              <a:buClr>
                <a:srgbClr val="EC8018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Pression temporelle</a:t>
            </a:r>
          </a:p>
          <a:p>
            <a:pPr lvl="1">
              <a:buClr>
                <a:srgbClr val="EC8018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Incertitude sur l’avenir </a:t>
            </a:r>
          </a:p>
          <a:p>
            <a:pPr lvl="1">
              <a:buClr>
                <a:srgbClr val="EC8018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Sentiment d’impuissance par rapport à la crise sanitaire </a:t>
            </a:r>
          </a:p>
          <a:p>
            <a:pPr lvl="1">
              <a:buClr>
                <a:srgbClr val="EC8018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Eventualité du dépôt de bilan +++</a:t>
            </a:r>
            <a:endParaRPr lang="fr-FR" sz="2400" dirty="0" smtClean="0">
              <a:solidFill>
                <a:schemeClr val="tx1"/>
              </a:solidFill>
            </a:endParaRPr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34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3059832" y="1179827"/>
            <a:ext cx="5256361" cy="14182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/>
              <a:t>D</a:t>
            </a:r>
            <a:r>
              <a:rPr lang="fr-FR" sz="1600" dirty="0" smtClean="0"/>
              <a:t>ouleurs (abdominales, musculaires, </a:t>
            </a:r>
            <a:r>
              <a:rPr lang="fr-FR" sz="1600" u="sng" dirty="0" smtClean="0"/>
              <a:t>dos</a:t>
            </a:r>
            <a:r>
              <a:rPr lang="fr-FR" sz="1600" dirty="0" smtClean="0"/>
              <a:t>, </a:t>
            </a:r>
            <a:r>
              <a:rPr lang="fr-FR" sz="1600" u="sng" dirty="0" smtClean="0"/>
              <a:t>articulaires</a:t>
            </a:r>
            <a:r>
              <a:rPr lang="fr-FR" sz="1600" dirty="0" smtClean="0"/>
              <a:t>, céphalées)</a:t>
            </a:r>
            <a:endParaRPr lang="fr-FR" sz="1600" dirty="0"/>
          </a:p>
          <a:p>
            <a:pPr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/>
              <a:t>Troubles digestifs, </a:t>
            </a:r>
            <a:r>
              <a:rPr lang="fr-FR" sz="1600" u="sng" dirty="0"/>
              <a:t>du sommeil</a:t>
            </a:r>
            <a:r>
              <a:rPr lang="fr-FR" sz="1600" dirty="0"/>
              <a:t>, de </a:t>
            </a:r>
            <a:r>
              <a:rPr lang="fr-FR" sz="1600" dirty="0" smtClean="0"/>
              <a:t>l’appétit</a:t>
            </a:r>
          </a:p>
          <a:p>
            <a:pPr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smtClean="0"/>
              <a:t>Fatigue</a:t>
            </a:r>
            <a:endParaRPr lang="fr-FR" sz="1600" dirty="0"/>
          </a:p>
          <a:p>
            <a:pPr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smtClean="0"/>
              <a:t>Prise ou perte de poids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26571" y="461391"/>
            <a:ext cx="7769864" cy="718436"/>
          </a:xfrm>
        </p:spPr>
        <p:txBody>
          <a:bodyPr/>
          <a:lstStyle/>
          <a:p>
            <a:r>
              <a:rPr lang="fr-FR" sz="2800" b="1" dirty="0">
                <a:latin typeface="+mn-lt"/>
              </a:rPr>
              <a:t>IMPACT DU STRESS SUR LA SANTE</a:t>
            </a:r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59293" y="5334411"/>
            <a:ext cx="2284515" cy="1152128"/>
          </a:xfrm>
          <a:prstGeom prst="roundRect">
            <a:avLst/>
          </a:prstGeom>
          <a:solidFill>
            <a:srgbClr val="F67D2B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Comportementaux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59293" y="4037870"/>
            <a:ext cx="2284515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Intellectuels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59293" y="2741726"/>
            <a:ext cx="2284515" cy="1152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Emotionnels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559293" y="1445582"/>
            <a:ext cx="2284515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Physiques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059832" y="2683282"/>
            <a:ext cx="5256361" cy="1235811"/>
          </a:xfrm>
          <a:prstGeom prst="roundRect">
            <a:avLst/>
          </a:prstGeom>
          <a:gradFill flip="none" rotWithShape="1">
            <a:gsLst>
              <a:gs pos="0">
                <a:srgbClr val="C0504D">
                  <a:tint val="66000"/>
                  <a:satMod val="160000"/>
                </a:srgbClr>
              </a:gs>
              <a:gs pos="50000">
                <a:srgbClr val="C0504D">
                  <a:tint val="44500"/>
                  <a:satMod val="160000"/>
                </a:srgbClr>
              </a:gs>
              <a:gs pos="100000">
                <a:srgbClr val="C0504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indent="-285750" defTabSz="914400">
              <a:buFont typeface="Arial" pitchFamily="34" charset="0"/>
              <a:buChar char="•"/>
              <a:defRPr/>
            </a:pPr>
            <a:r>
              <a:rPr lang="fr-FR" sz="1600" dirty="0" smtClean="0"/>
              <a:t>Irritabilité, sensibilité ou nervosité accrue, excitation,</a:t>
            </a:r>
            <a:endParaRPr lang="fr-FR" sz="1600" dirty="0"/>
          </a:p>
          <a:p>
            <a:pPr indent="-285750" defTabSz="914400">
              <a:buFont typeface="Arial" pitchFamily="34" charset="0"/>
              <a:buChar char="•"/>
              <a:defRPr/>
            </a:pPr>
            <a:r>
              <a:rPr lang="fr-FR" sz="1600" dirty="0" smtClean="0"/>
              <a:t>Pleurs, crises de larmes, crises de nerfs</a:t>
            </a:r>
            <a:endParaRPr lang="fr-FR" sz="1600" dirty="0"/>
          </a:p>
          <a:p>
            <a:pPr indent="-285750" defTabSz="914400">
              <a:buFont typeface="Arial" pitchFamily="34" charset="0"/>
              <a:buChar char="•"/>
              <a:defRPr/>
            </a:pPr>
            <a:r>
              <a:rPr lang="fr-FR" sz="1600" dirty="0" smtClean="0"/>
              <a:t>Anxiété, angoisse, </a:t>
            </a:r>
            <a:r>
              <a:rPr lang="fr-FR" sz="1600" dirty="0" smtClean="0"/>
              <a:t>tristesse</a:t>
            </a:r>
            <a:endParaRPr lang="fr-FR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060055" y="4187744"/>
            <a:ext cx="5256361" cy="9754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/>
              <a:t>Oublis, erreurs</a:t>
            </a:r>
          </a:p>
          <a:p>
            <a:pPr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/>
              <a:t>Difficultés de concentration</a:t>
            </a:r>
          </a:p>
          <a:p>
            <a:pPr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/>
              <a:t>Difficultés à prendre des </a:t>
            </a:r>
            <a:r>
              <a:rPr lang="fr-FR" sz="1600" dirty="0" smtClean="0"/>
              <a:t>décisions, moins créatifs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60055" y="5334014"/>
            <a:ext cx="5256361" cy="14182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indent="-285750" defTabSz="914400">
              <a:buFont typeface="Arial" pitchFamily="34" charset="0"/>
              <a:buChar char="•"/>
              <a:defRPr/>
            </a:pPr>
            <a:r>
              <a:rPr lang="fr-FR" sz="1600" dirty="0" smtClean="0"/>
              <a:t>Comportements violents et agressifs</a:t>
            </a:r>
            <a:endParaRPr lang="fr-FR" sz="1600" dirty="0"/>
          </a:p>
          <a:p>
            <a:pPr indent="-285750" defTabSz="914400">
              <a:buFont typeface="Arial" pitchFamily="34" charset="0"/>
              <a:buChar char="•"/>
              <a:defRPr/>
            </a:pPr>
            <a:r>
              <a:rPr lang="fr-FR" sz="1600" dirty="0"/>
              <a:t>Isolement </a:t>
            </a:r>
            <a:r>
              <a:rPr lang="fr-FR" sz="1600" dirty="0" smtClean="0"/>
              <a:t>social (replis sur soi, difficultés à coopérer), problèmes de vie privée</a:t>
            </a:r>
            <a:endParaRPr lang="fr-FR" sz="1600" dirty="0"/>
          </a:p>
          <a:p>
            <a:pPr indent="-285750" defTabSz="914400">
              <a:buFont typeface="Arial" pitchFamily="34" charset="0"/>
              <a:buChar char="•"/>
              <a:defRPr/>
            </a:pPr>
            <a:r>
              <a:rPr lang="fr-FR" sz="1600" dirty="0"/>
              <a:t>Augmentation des comportements addictifs : tabac, </a:t>
            </a:r>
            <a:r>
              <a:rPr lang="fr-FR" sz="1600" dirty="0" smtClean="0"/>
              <a:t>cannabis, alcool</a:t>
            </a:r>
            <a:r>
              <a:rPr lang="fr-FR" sz="1600" dirty="0"/>
              <a:t>, médicaments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75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32659" y="468855"/>
            <a:ext cx="6192293" cy="718436"/>
          </a:xfrm>
        </p:spPr>
        <p:txBody>
          <a:bodyPr/>
          <a:lstStyle/>
          <a:p>
            <a:r>
              <a:rPr lang="fr-FR" sz="3200" b="1" dirty="0"/>
              <a:t>IMPACT DU STRESS SUR LA SANTE</a:t>
            </a:r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67545" y="1320465"/>
            <a:ext cx="7981974" cy="519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ü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 </a:t>
            </a:r>
            <a:r>
              <a:rPr kumimoji="0" lang="fr-FR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 pouvant évoluer vers des </a:t>
            </a:r>
            <a:r>
              <a:rPr kumimoji="0" lang="fr-FR" sz="3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conséquences </a:t>
            </a:r>
            <a:r>
              <a:rPr kumimoji="0" 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physiques</a:t>
            </a:r>
            <a:r>
              <a:rPr kumimoji="0" lang="fr-FR" sz="3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</a:t>
            </a:r>
            <a:endParaRPr kumimoji="0" lang="fr-FR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1" defTabSz="91440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Troubles musculo-squelettiques 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(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  <a:sym typeface="Wingdings" panose="05000000000000000000" pitchFamily="2" charset="2"/>
              </a:rPr>
              <a:t> « 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TMS »)</a:t>
            </a:r>
          </a:p>
          <a:p>
            <a:pPr lvl="2" defTabSz="914400" fontAlgn="auto">
              <a:spcAft>
                <a:spcPts val="0"/>
              </a:spcAft>
              <a:buClr>
                <a:schemeClr val="tx1"/>
              </a:buClr>
              <a:defRPr/>
            </a:pP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lvl="1" defTabSz="91440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Action indirecte du stress sur le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cœur 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: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srgbClr val="00979C"/>
              </a:solidFill>
              <a:effectLst/>
              <a:uLnTx/>
              <a:uFillTx/>
            </a:endParaRPr>
          </a:p>
          <a:p>
            <a:pPr lvl="2" indent="-285750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fr-FR" sz="1700" u="sng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Favorise ou aggrave les facteurs de risque cardiovasculaire</a:t>
            </a:r>
            <a:r>
              <a:rPr lang="fr-FR" sz="17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s: hypertension artérielle, hypercholestérolémie, déséquilibre glycémique, surcharge pondérale(</a:t>
            </a:r>
            <a:r>
              <a:rPr lang="fr-FR" sz="17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syndrome métabolique</a:t>
            </a:r>
            <a:r>
              <a:rPr lang="fr-FR" sz="17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)et certains troubles du rythme </a:t>
            </a:r>
          </a:p>
          <a:p>
            <a:pPr lvl="2" indent="-285750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kumimoji="0" lang="fr-FR" sz="1700" i="0" u="sng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Favorise certains facteurs comportementaux</a:t>
            </a:r>
            <a:r>
              <a:rPr kumimoji="0" lang="fr-FR" sz="17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: tabagisme, sédentarité</a:t>
            </a:r>
          </a:p>
          <a:p>
            <a:pPr lvl="2" indent="-285750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fr-FR" sz="1700" u="sng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Diminue l’observance </a:t>
            </a:r>
            <a:r>
              <a:rPr lang="fr-FR" sz="1700" u="sng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médicamenteuse</a:t>
            </a:r>
          </a:p>
          <a:p>
            <a:pPr lvl="2" indent="-285750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lang="fr-FR" sz="900" u="sng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defTabSz="91440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fr-FR" sz="1800" b="1" kern="0" dirty="0" smtClean="0">
                <a:solidFill>
                  <a:srgbClr val="00979C"/>
                </a:solidFill>
              </a:rPr>
              <a:t>Action directe du stress sur le </a:t>
            </a:r>
            <a:r>
              <a:rPr lang="fr-FR" sz="1800" b="1" kern="0" dirty="0" smtClean="0">
                <a:solidFill>
                  <a:srgbClr val="00979C"/>
                </a:solidFill>
              </a:rPr>
              <a:t>cœur </a:t>
            </a:r>
            <a:r>
              <a:rPr lang="fr-FR" sz="1800" kern="0" dirty="0" smtClean="0">
                <a:solidFill>
                  <a:srgbClr val="00979C"/>
                </a:solidFill>
              </a:rPr>
              <a:t>: </a:t>
            </a:r>
            <a:endParaRPr lang="fr-FR" sz="1800" kern="0" dirty="0" smtClean="0">
              <a:solidFill>
                <a:srgbClr val="00979C"/>
              </a:solidFill>
            </a:endParaRPr>
          </a:p>
          <a:p>
            <a:pPr marL="914400" lvl="2" indent="0" defTabSz="91440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15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fr-FR" sz="17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Activation de la </a:t>
            </a:r>
            <a:r>
              <a:rPr lang="fr-FR" sz="17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sécrétion </a:t>
            </a:r>
            <a:r>
              <a:rPr lang="fr-FR" sz="17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protéines inflammatoires, perturbation de la coagulation, </a:t>
            </a:r>
          </a:p>
          <a:p>
            <a:pPr marL="914400" lvl="2" indent="0" defTabSz="91440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1700" kern="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	</a:t>
            </a:r>
            <a:r>
              <a:rPr lang="fr-FR" sz="1700" kern="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 parois </a:t>
            </a:r>
            <a:r>
              <a:rPr lang="fr-FR" sz="1700" kern="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des vaisseaux altérées </a:t>
            </a:r>
            <a:endParaRPr lang="fr-FR" sz="1700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defTabSz="914400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fr-FR" sz="1800" b="1" kern="0" dirty="0" smtClean="0">
                <a:solidFill>
                  <a:srgbClr val="00979C"/>
                </a:solidFill>
              </a:rPr>
              <a:t>A long </a:t>
            </a:r>
            <a:r>
              <a:rPr lang="fr-FR" sz="1800" b="1" kern="0" dirty="0" smtClean="0">
                <a:solidFill>
                  <a:srgbClr val="00979C"/>
                </a:solidFill>
              </a:rPr>
              <a:t>terme </a:t>
            </a:r>
            <a:r>
              <a:rPr lang="fr-FR" sz="1800" kern="0" dirty="0" smtClean="0">
                <a:solidFill>
                  <a:srgbClr val="00979C"/>
                </a:solidFill>
              </a:rPr>
              <a:t>:</a:t>
            </a:r>
            <a:endParaRPr lang="fr-FR" sz="1800" kern="0" dirty="0" smtClean="0">
              <a:solidFill>
                <a:srgbClr val="00979C"/>
              </a:solidFill>
            </a:endParaRPr>
          </a:p>
          <a:p>
            <a:pPr marL="457200" lvl="1" indent="0" defTabSz="91440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M</a:t>
            </a:r>
            <a:r>
              <a:rPr lang="fr-FR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odifications épi-génétiques qui peuvent rendre la descendance plus </a:t>
            </a:r>
            <a:r>
              <a:rPr lang="fr-FR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lvl="1" indent="0" defTabSz="91440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fr-FR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sensible </a:t>
            </a:r>
            <a:r>
              <a:rPr lang="fr-FR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aux événements stressants.</a:t>
            </a:r>
          </a:p>
          <a:p>
            <a:pPr lvl="2" indent="-285750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kumimoji="0" lang="fr-FR" sz="15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lvl="2" indent="-285750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lang="fr-FR" sz="1500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indent="-285750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kumimoji="0" lang="fr-FR" sz="15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27969" y="2188308"/>
            <a:ext cx="7948487" cy="4207282"/>
          </a:xfrm>
          <a:prstGeom prst="roundRect">
            <a:avLst/>
          </a:prstGeom>
          <a:noFill/>
          <a:ln w="25400" cap="flat" cmpd="sng" algn="ctr">
            <a:solidFill>
              <a:srgbClr val="00979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4F13738-D342-40F4-9C1F-B6BDD8E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618" y="2258153"/>
            <a:ext cx="2878667" cy="8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26572" y="470148"/>
            <a:ext cx="6256338" cy="718436"/>
          </a:xfrm>
        </p:spPr>
        <p:txBody>
          <a:bodyPr/>
          <a:lstStyle/>
          <a:p>
            <a:r>
              <a:rPr lang="fr-FR" sz="3200" b="1" dirty="0">
                <a:latin typeface="+mn-lt"/>
              </a:rPr>
              <a:t>DEFINITION DES TMS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C8F5047-CAC5-4259-993B-8E707FC4217D}"/>
              </a:ext>
            </a:extLst>
          </p:cNvPr>
          <p:cNvSpPr txBox="1">
            <a:spLocks/>
          </p:cNvSpPr>
          <p:nvPr/>
        </p:nvSpPr>
        <p:spPr>
          <a:xfrm>
            <a:off x="509286" y="1518980"/>
            <a:ext cx="7682954" cy="4846372"/>
          </a:xfrm>
        </p:spPr>
        <p:txBody>
          <a:bodyPr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lvl="1" algn="just"/>
            <a:r>
              <a:rPr lang="fr-FR" sz="4400" dirty="0" smtClean="0"/>
              <a:t>D’abord des douleurs se transformant à terme en pathologies affectant les </a:t>
            </a:r>
            <a:r>
              <a:rPr lang="fr-FR" sz="4400" b="1" u="sng" dirty="0" smtClean="0">
                <a:solidFill>
                  <a:srgbClr val="EC8018"/>
                </a:solidFill>
              </a:rPr>
              <a:t>tissus mous</a:t>
            </a:r>
            <a:r>
              <a:rPr lang="fr-FR" sz="4400" b="1" dirty="0" smtClean="0">
                <a:solidFill>
                  <a:srgbClr val="EC8018"/>
                </a:solidFill>
              </a:rPr>
              <a:t> </a:t>
            </a:r>
            <a:r>
              <a:rPr lang="fr-FR" sz="4400" dirty="0" smtClean="0"/>
              <a:t>(</a:t>
            </a:r>
            <a:r>
              <a:rPr lang="fr-FR" sz="4400" b="1" dirty="0" smtClean="0">
                <a:solidFill>
                  <a:srgbClr val="008181"/>
                </a:solidFill>
              </a:rPr>
              <a:t>muscles, tendons, nerfs</a:t>
            </a:r>
            <a:r>
              <a:rPr lang="fr-FR" sz="4400" dirty="0" smtClean="0"/>
              <a:t>) à la périphérie des </a:t>
            </a:r>
            <a:r>
              <a:rPr lang="fr-FR" sz="4400" b="1" dirty="0" smtClean="0">
                <a:solidFill>
                  <a:srgbClr val="008181"/>
                </a:solidFill>
              </a:rPr>
              <a:t>articulations</a:t>
            </a:r>
            <a:r>
              <a:rPr lang="fr-FR" sz="4400" dirty="0" smtClean="0"/>
              <a:t> (épaule, coude, poignet ou main, mais aussi genou, cheville, …)</a:t>
            </a:r>
          </a:p>
          <a:p>
            <a:pPr lvl="1" algn="just"/>
            <a:endParaRPr lang="fr-FR" sz="4400" dirty="0" smtClean="0"/>
          </a:p>
          <a:p>
            <a:pPr lvl="1" algn="just"/>
            <a:r>
              <a:rPr lang="fr-FR" sz="4400" dirty="0" smtClean="0"/>
              <a:t>Pathologies liées à des </a:t>
            </a:r>
            <a:r>
              <a:rPr lang="fr-FR" sz="4400" b="1" u="sng" dirty="0" smtClean="0">
                <a:solidFill>
                  <a:srgbClr val="EC8018"/>
                </a:solidFill>
              </a:rPr>
              <a:t>inflammations</a:t>
            </a:r>
            <a:r>
              <a:rPr lang="fr-FR" sz="4400" dirty="0" smtClean="0"/>
              <a:t> des zones tendineuses ou liées à des compressions nerveuses</a:t>
            </a:r>
          </a:p>
          <a:p>
            <a:pPr lvl="1" algn="just"/>
            <a:endParaRPr lang="fr-FR" sz="4400" dirty="0" smtClean="0"/>
          </a:p>
          <a:p>
            <a:pPr lvl="1" algn="just"/>
            <a:endParaRPr lang="fr-FR" sz="4400" dirty="0" smtClean="0"/>
          </a:p>
          <a:p>
            <a:pPr lvl="1" algn="just"/>
            <a:endParaRPr lang="fr-FR" sz="4400" dirty="0" smtClean="0"/>
          </a:p>
          <a:p>
            <a:pPr lvl="1" algn="just"/>
            <a:endParaRPr lang="fr-FR" sz="4400" dirty="0" smtClean="0"/>
          </a:p>
          <a:p>
            <a:pPr lvl="1" algn="just"/>
            <a:endParaRPr lang="fr-FR" sz="4400" dirty="0" smtClean="0"/>
          </a:p>
          <a:p>
            <a:pPr lvl="1" algn="just"/>
            <a:endParaRPr lang="fr-FR" sz="4400" dirty="0" smtClean="0"/>
          </a:p>
          <a:p>
            <a:pPr lvl="1" algn="just"/>
            <a:endParaRPr lang="fr-FR" sz="4400" dirty="0" smtClean="0"/>
          </a:p>
          <a:p>
            <a:pPr lvl="1" algn="just"/>
            <a:endParaRPr lang="fr-FR" sz="4400" dirty="0" smtClean="0"/>
          </a:p>
          <a:p>
            <a:pPr lvl="1" algn="just"/>
            <a:r>
              <a:rPr lang="fr-FR" sz="4400" dirty="0"/>
              <a:t>La douleur est souvent associée à une </a:t>
            </a:r>
            <a:r>
              <a:rPr lang="fr-FR" sz="4400" b="1" dirty="0">
                <a:solidFill>
                  <a:srgbClr val="EC8018"/>
                </a:solidFill>
              </a:rPr>
              <a:t>gêne fonctionnelle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AF4460-C5E7-46ED-B918-F2D4517B8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42" y="3899931"/>
            <a:ext cx="1485193" cy="13296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6C667F-AC0A-41CB-A9D4-611D3BBEF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31" y="3899931"/>
            <a:ext cx="2363755" cy="13296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BD878F-B16E-4CB2-81D9-4E13600049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2" y="3899931"/>
            <a:ext cx="1882475" cy="1329612"/>
          </a:xfrm>
          <a:prstGeom prst="rect">
            <a:avLst/>
          </a:prstGeom>
        </p:spPr>
      </p:pic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Espace réservé du numéro de diapositive 5"/>
          <p:cNvSpPr txBox="1">
            <a:spLocks/>
          </p:cNvSpPr>
          <p:nvPr/>
        </p:nvSpPr>
        <p:spPr>
          <a:xfrm>
            <a:off x="8192240" y="6307477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/>
              <a:t>16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13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58815" y="500399"/>
            <a:ext cx="6256338" cy="718436"/>
          </a:xfrm>
        </p:spPr>
        <p:txBody>
          <a:bodyPr/>
          <a:lstStyle/>
          <a:p>
            <a:r>
              <a:rPr lang="fr-FR" sz="3200" b="1" dirty="0">
                <a:latin typeface="+mn-lt"/>
              </a:rPr>
              <a:t>DEFINITION DES TMS</a:t>
            </a:r>
          </a:p>
          <a:p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185F755-E9FF-48A0-AD1D-84E98E01B8C6}"/>
              </a:ext>
            </a:extLst>
          </p:cNvPr>
          <p:cNvSpPr txBox="1">
            <a:spLocks/>
          </p:cNvSpPr>
          <p:nvPr/>
        </p:nvSpPr>
        <p:spPr>
          <a:xfrm>
            <a:off x="358815" y="1995124"/>
            <a:ext cx="6150705" cy="3917760"/>
          </a:xfr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Les TMS apparaissent lorsque </a:t>
            </a:r>
            <a:r>
              <a:rPr lang="fr-FR" sz="1800" b="1" dirty="0" smtClean="0">
                <a:solidFill>
                  <a:srgbClr val="EA8E02"/>
                </a:solidFill>
              </a:rPr>
              <a:t>les contraintes </a:t>
            </a:r>
            <a:r>
              <a:rPr lang="fr-FR" sz="1800" dirty="0" smtClean="0"/>
              <a:t>subies sont </a:t>
            </a:r>
            <a:r>
              <a:rPr lang="fr-FR" sz="1800" b="1" dirty="0" smtClean="0">
                <a:solidFill>
                  <a:srgbClr val="EA8E02"/>
                </a:solidFill>
              </a:rPr>
              <a:t>excessives</a:t>
            </a:r>
            <a:r>
              <a:rPr lang="fr-FR" sz="1800" dirty="0" smtClean="0"/>
              <a:t> au regard des </a:t>
            </a:r>
            <a:r>
              <a:rPr lang="fr-FR" sz="1800" u="sng" dirty="0" smtClean="0"/>
              <a:t>capacités fonctionnelles</a:t>
            </a:r>
            <a:r>
              <a:rPr lang="fr-FR" sz="1800" dirty="0" smtClean="0"/>
              <a:t> des personnes et des phases de </a:t>
            </a:r>
            <a:r>
              <a:rPr lang="fr-FR" sz="1800" u="sng" dirty="0" smtClean="0"/>
              <a:t>repos</a:t>
            </a:r>
            <a:r>
              <a:rPr lang="fr-FR" sz="1800" dirty="0" smtClean="0"/>
              <a:t> insuffisantes</a:t>
            </a:r>
            <a:r>
              <a:rPr lang="fr-FR" sz="1800" dirty="0" smtClean="0"/>
              <a:t>.</a:t>
            </a:r>
          </a:p>
          <a:p>
            <a:endParaRPr lang="fr-FR" sz="1800" dirty="0" smtClean="0"/>
          </a:p>
          <a:p>
            <a:r>
              <a:rPr lang="fr-FR" sz="1800" dirty="0" smtClean="0"/>
              <a:t>Le </a:t>
            </a:r>
            <a:r>
              <a:rPr lang="fr-FR" sz="1800" b="1" dirty="0" smtClean="0">
                <a:solidFill>
                  <a:srgbClr val="EC8018"/>
                </a:solidFill>
              </a:rPr>
              <a:t>manque de soutien social </a:t>
            </a:r>
            <a:r>
              <a:rPr lang="fr-FR" sz="1800" dirty="0" smtClean="0"/>
              <a:t>et l’</a:t>
            </a:r>
            <a:r>
              <a:rPr lang="fr-FR" sz="1800" b="1" dirty="0" smtClean="0">
                <a:solidFill>
                  <a:srgbClr val="EC8018"/>
                </a:solidFill>
              </a:rPr>
              <a:t>insatisfaction</a:t>
            </a:r>
            <a:r>
              <a:rPr lang="fr-FR" sz="1800" b="1" dirty="0" smtClean="0"/>
              <a:t> </a:t>
            </a:r>
            <a:r>
              <a:rPr lang="fr-FR" sz="1800" dirty="0" smtClean="0"/>
              <a:t>au travail sont souvent présents</a:t>
            </a:r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800" dirty="0" smtClean="0"/>
              <a:t>Ils résultent de </a:t>
            </a:r>
            <a:r>
              <a:rPr lang="fr-FR" sz="1800" b="1" u="sng" dirty="0" smtClean="0">
                <a:solidFill>
                  <a:srgbClr val="EC8018"/>
                </a:solidFill>
              </a:rPr>
              <a:t>traumatismes répétés de faible intensité </a:t>
            </a:r>
            <a:r>
              <a:rPr lang="fr-FR" sz="1800" dirty="0" smtClean="0"/>
              <a:t>et sur de plus ou moins longues périodes. L’effet est différé.</a:t>
            </a:r>
          </a:p>
          <a:p>
            <a:pPr lvl="1"/>
            <a:r>
              <a:rPr lang="fr-FR" sz="1800" dirty="0" smtClean="0"/>
              <a:t>Pas issus de lésions soudaines ou spontanées (déchirure…)</a:t>
            </a:r>
            <a:endParaRPr lang="fr-FR" sz="1800" dirty="0"/>
          </a:p>
        </p:txBody>
      </p:sp>
      <p:pic>
        <p:nvPicPr>
          <p:cNvPr id="5" name="Picture 4" descr="Afficher l’image source">
            <a:extLst>
              <a:ext uri="{FF2B5EF4-FFF2-40B4-BE49-F238E27FC236}">
                <a16:creationId xmlns:a16="http://schemas.microsoft.com/office/drawing/2014/main" id="{B68E0AB2-F407-4B02-8634-24FD07CA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18" y="1900612"/>
            <a:ext cx="1778399" cy="142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fficher l’image source">
            <a:extLst>
              <a:ext uri="{FF2B5EF4-FFF2-40B4-BE49-F238E27FC236}">
                <a16:creationId xmlns:a16="http://schemas.microsoft.com/office/drawing/2014/main" id="{7D25F1F6-4120-434D-B10A-7A58E185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19" y="4078956"/>
            <a:ext cx="1778399" cy="1185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8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26572" y="478313"/>
            <a:ext cx="6256338" cy="718436"/>
          </a:xfrm>
        </p:spPr>
        <p:txBody>
          <a:bodyPr/>
          <a:lstStyle/>
          <a:p>
            <a:r>
              <a:rPr lang="fr-FR" sz="3200" b="1" dirty="0"/>
              <a:t>IMPACT DU STRESS SUR LA SANTE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06446" y="1366445"/>
            <a:ext cx="7490719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ü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… pouvant évoluer vers 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des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conséquences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psychologiques</a:t>
            </a:r>
            <a:r>
              <a:rPr kumimoji="0" lang="fr-F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 </a:t>
            </a:r>
            <a:endParaRPr kumimoji="0" lang="fr-FR" sz="24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CC99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1" algn="just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Burnout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ou épuisement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79C"/>
                </a:solidFill>
                <a:effectLst/>
                <a:uLnTx/>
                <a:uFillTx/>
              </a:rPr>
              <a:t>professionnel : </a:t>
            </a:r>
            <a:r>
              <a:rPr kumimoji="0" lang="fr-FR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risque pour</a:t>
            </a: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34,5% des dirigeants de PME/commerçants/artisans, surtout pour les dirigeants de TPE&lt; 10 salariés</a:t>
            </a:r>
          </a:p>
          <a:p>
            <a:pPr lvl="1" algn="just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lang="fr-FR" sz="1800" kern="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Syndrome de stress post-traumatique (après violences)</a:t>
            </a:r>
          </a:p>
          <a:p>
            <a:pPr lvl="1" algn="just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r>
              <a:rPr kumimoji="0" lang="fr-FR" sz="18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Décompensations névrotiques (dépressions, syndrome anxieux généralisé etc…)</a:t>
            </a:r>
            <a:endParaRPr kumimoji="0" lang="fr-FR" sz="18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457200" lvl="1" indent="0" algn="just" defTabSz="91440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fr-FR" sz="18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lang="fr-FR" sz="1800" i="1" kern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lang="fr-FR" sz="1800" i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 algn="just" defTabSz="91440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fr-FR" sz="1400" i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fr-FR" sz="1400" i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tude </a:t>
            </a:r>
            <a:r>
              <a:rPr lang="fr-FR" sz="1400" i="1" kern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Amarok</a:t>
            </a:r>
            <a:r>
              <a:rPr lang="fr-FR" sz="1400" i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400" i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11/5/2020</a:t>
            </a:r>
            <a:endParaRPr lang="fr-FR" sz="1400" i="1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defTabSz="914400" fontAlgn="auto">
              <a:spcAft>
                <a:spcPts val="0"/>
              </a:spcAft>
              <a:buClr>
                <a:schemeClr val="tx1"/>
              </a:buClr>
              <a:buFontTx/>
              <a:buChar char="-"/>
              <a:defRPr/>
            </a:pPr>
            <a:endParaRPr kumimoji="0" lang="fr-FR" sz="1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457200" lvl="1" indent="0" algn="just" defTabSz="914400" fontAlgn="auto">
              <a:spcAft>
                <a:spcPts val="0"/>
              </a:spcAft>
              <a:buClr>
                <a:schemeClr val="tx1"/>
              </a:buClr>
              <a:buNone/>
              <a:defRPr/>
            </a:pPr>
            <a:endParaRPr kumimoji="0" lang="fr-FR" sz="120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47" y="1203805"/>
            <a:ext cx="2171986" cy="135551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11560" y="2604547"/>
            <a:ext cx="7408235" cy="2141073"/>
          </a:xfrm>
          <a:prstGeom prst="roundRect">
            <a:avLst/>
          </a:prstGeom>
          <a:noFill/>
          <a:ln w="25400" cap="flat" cmpd="sng" algn="ctr">
            <a:solidFill>
              <a:srgbClr val="00979C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7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03064" y="695574"/>
            <a:ext cx="8138264" cy="650881"/>
          </a:xfrm>
          <a:prstGeom prst="rect">
            <a:avLst/>
          </a:prstGeom>
        </p:spPr>
        <p:txBody>
          <a:bodyPr/>
          <a:lstStyle>
            <a:lvl1pPr algn="l">
              <a:lnSpc>
                <a:spcPts val="4180"/>
              </a:lnSpc>
              <a:defRPr sz="3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DIRIGEANTS D’ENTREPRISE </a:t>
            </a:r>
            <a:endParaRPr lang="fr-FR" sz="3200" dirty="0"/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842B9-C75E-CD4F-AE9B-3D048360A39A}" type="slidenum">
              <a:rPr kumimoji="0" lang="fr-FR" sz="20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275" y="3133442"/>
            <a:ext cx="5960962" cy="372560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33165" y="1699674"/>
            <a:ext cx="2368579" cy="1134319"/>
          </a:xfrm>
          <a:prstGeom prst="ellipse">
            <a:avLst/>
          </a:prstGeom>
          <a:solidFill>
            <a:srgbClr val="F67D2B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Exigences professionnelles</a:t>
            </a:r>
          </a:p>
        </p:txBody>
      </p:sp>
      <p:sp>
        <p:nvSpPr>
          <p:cNvPr id="8" name="Ellipse 7"/>
          <p:cNvSpPr/>
          <p:nvPr/>
        </p:nvSpPr>
        <p:spPr>
          <a:xfrm>
            <a:off x="6493306" y="1699671"/>
            <a:ext cx="2258173" cy="1134319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Mouvement du personnel </a:t>
            </a:r>
          </a:p>
        </p:txBody>
      </p:sp>
      <p:sp>
        <p:nvSpPr>
          <p:cNvPr id="9" name="Ellipse 8"/>
          <p:cNvSpPr/>
          <p:nvPr/>
        </p:nvSpPr>
        <p:spPr>
          <a:xfrm>
            <a:off x="3386224" y="1734398"/>
            <a:ext cx="2257063" cy="1134319"/>
          </a:xfrm>
          <a:prstGeom prst="ellipse">
            <a:avLst/>
          </a:prstGeom>
          <a:solidFill>
            <a:srgbClr val="B9000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/>
              <a:t>Contraintes budgétaires </a:t>
            </a:r>
          </a:p>
        </p:txBody>
      </p:sp>
      <p:sp>
        <p:nvSpPr>
          <p:cNvPr id="10" name="Plus 9"/>
          <p:cNvSpPr/>
          <p:nvPr/>
        </p:nvSpPr>
        <p:spPr>
          <a:xfrm>
            <a:off x="2689079" y="2013995"/>
            <a:ext cx="454585" cy="458604"/>
          </a:xfrm>
          <a:prstGeom prst="mathPlus">
            <a:avLst/>
          </a:prstGeom>
          <a:solidFill>
            <a:srgbClr val="0097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>
            <a:off x="5828562" y="2008087"/>
            <a:ext cx="424244" cy="424885"/>
          </a:xfrm>
          <a:prstGeom prst="mathPlus">
            <a:avLst/>
          </a:prstGeom>
          <a:solidFill>
            <a:srgbClr val="0097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2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08120" y="525615"/>
            <a:ext cx="6256338" cy="718436"/>
          </a:xfrm>
        </p:spPr>
        <p:txBody>
          <a:bodyPr/>
          <a:lstStyle/>
          <a:p>
            <a:r>
              <a:rPr lang="fr-FR" sz="3200" b="1" dirty="0"/>
              <a:t>BURN OUT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3A04AA4-6D26-4FB7-AA64-9454FBC84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51" y="5594754"/>
            <a:ext cx="1981962" cy="1068705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FC97A2C-0F14-4EA6-BBAF-749C7BF92312}"/>
              </a:ext>
            </a:extLst>
          </p:cNvPr>
          <p:cNvSpPr txBox="1">
            <a:spLocks/>
          </p:cNvSpPr>
          <p:nvPr/>
        </p:nvSpPr>
        <p:spPr>
          <a:xfrm>
            <a:off x="528221" y="1722269"/>
            <a:ext cx="6543911" cy="47855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979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67D2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B9000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979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97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>
              <a:defRPr/>
            </a:pPr>
            <a:r>
              <a:rPr lang="fr-FR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Etat psychologique et physiologique </a:t>
            </a:r>
            <a:r>
              <a:rPr lang="fr-FR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résultant de l’accumulation de facteurs de stress </a:t>
            </a:r>
            <a:r>
              <a:rPr lang="fr-FR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professionnel</a:t>
            </a:r>
          </a:p>
          <a:p>
            <a:pPr marL="457200" lvl="1" indent="0" algn="just" defTabSz="914400">
              <a:buNone/>
              <a:defRPr/>
            </a:pPr>
            <a:endParaRPr lang="fr-FR" sz="2000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lvl="1" algn="just" defTabSz="914400">
              <a:defRPr/>
            </a:pPr>
            <a:r>
              <a:rPr lang="fr-FR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En réponse à une quantité de facteurs stressant s’inscrivant </a:t>
            </a:r>
            <a:r>
              <a:rPr lang="fr-FR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dans la </a:t>
            </a:r>
            <a:r>
              <a:rPr lang="fr-FR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durée</a:t>
            </a:r>
          </a:p>
          <a:p>
            <a:pPr marL="457200" lvl="1" indent="0" algn="just" defTabSz="914400">
              <a:buNone/>
              <a:defRPr/>
            </a:pPr>
            <a:endParaRPr lang="fr-FR" sz="2000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lvl="1" algn="just" defTabSz="914400">
              <a:defRPr/>
            </a:pPr>
            <a:r>
              <a:rPr lang="fr-FR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Conséquence de réactions de stress quotidien ayant </a:t>
            </a:r>
            <a:r>
              <a:rPr lang="fr-FR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usé l’individu</a:t>
            </a:r>
          </a:p>
          <a:p>
            <a:pPr algn="just"/>
            <a:endParaRPr lang="fr-FR" sz="1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algn="just">
              <a:buFont typeface="Arial"/>
              <a:buNone/>
            </a:pPr>
            <a:r>
              <a:rPr lang="fr-F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			</a:t>
            </a:r>
            <a:endParaRPr lang="fr-FR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0" indent="0" algn="just">
              <a:buFont typeface="Arial"/>
              <a:buNone/>
            </a:pPr>
            <a:r>
              <a:rPr lang="fr-FR" sz="1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fr-FR" sz="1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					</a:t>
            </a:r>
            <a:endParaRPr lang="fr-FR" sz="18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42" y="1572234"/>
            <a:ext cx="1177625" cy="1177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36923" y="4895089"/>
            <a:ext cx="4319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Aboutit à un </a:t>
            </a:r>
            <a:r>
              <a:rPr lang="fr-FR" sz="2400" b="1" dirty="0">
                <a:solidFill>
                  <a:schemeClr val="accent6"/>
                </a:solidFill>
              </a:rPr>
              <a:t>épuisement total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035188" y="5001149"/>
            <a:ext cx="451413" cy="287025"/>
          </a:xfrm>
          <a:prstGeom prst="rightArrow">
            <a:avLst/>
          </a:prstGeom>
          <a:solidFill>
            <a:srgbClr val="EC8018"/>
          </a:solidFill>
          <a:ln>
            <a:solidFill>
              <a:srgbClr val="F67D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53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10481" y="526413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solidFill>
                  <a:schemeClr val="bg1"/>
                </a:solidFill>
              </a:rPr>
              <a:t>MANIFESTATIONS VISIBLES EN CAS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l"/>
            <a:r>
              <a:rPr lang="fr-FR" sz="2800" b="1" dirty="0" smtClean="0">
                <a:solidFill>
                  <a:schemeClr val="bg1"/>
                </a:solidFill>
              </a:rPr>
              <a:t>DE </a:t>
            </a:r>
            <a:r>
              <a:rPr lang="fr-FR" sz="2800" b="1" dirty="0">
                <a:solidFill>
                  <a:schemeClr val="bg1"/>
                </a:solidFill>
              </a:rPr>
              <a:t>SYNDROME DE STRESS IMPORTANT 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74185691"/>
              </p:ext>
            </p:extLst>
          </p:nvPr>
        </p:nvGraphicFramePr>
        <p:xfrm>
          <a:off x="299259" y="1496421"/>
          <a:ext cx="838754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noProof="0" dirty="0" smtClean="0"/>
              <a:t>20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2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701D6-D930-48E2-8305-507B14470CE3}"/>
              </a:ext>
            </a:extLst>
          </p:cNvPr>
          <p:cNvSpPr txBox="1">
            <a:spLocks/>
          </p:cNvSpPr>
          <p:nvPr/>
        </p:nvSpPr>
        <p:spPr>
          <a:xfrm>
            <a:off x="334233" y="649690"/>
            <a:ext cx="7858007" cy="5162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180"/>
              </a:lnSpc>
              <a:spcBef>
                <a:spcPct val="0"/>
              </a:spcBef>
              <a:buNone/>
              <a:defRPr sz="3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LA BALANCE RESSOURCES </a:t>
            </a: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endParaRPr lang="fr-FR" sz="2200" dirty="0"/>
          </a:p>
        </p:txBody>
      </p:sp>
      <p:sp>
        <p:nvSpPr>
          <p:cNvPr id="3" name="Carré corné 2">
            <a:hlinkClick r:id="rId2" action="ppaction://hlinksldjump"/>
          </p:cNvPr>
          <p:cNvSpPr/>
          <p:nvPr/>
        </p:nvSpPr>
        <p:spPr>
          <a:xfrm>
            <a:off x="457740" y="1638678"/>
            <a:ext cx="3589159" cy="4581521"/>
          </a:xfrm>
          <a:prstGeom prst="foldedCorner">
            <a:avLst>
              <a:gd name="adj" fmla="val 2256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Entourage personnel (familial, amis)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Entourage professionnel (possibilité de délégation)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Ressources individuelles : loisirs, sport, alimentation, sommeil…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tx1"/>
                </a:solidFill>
              </a:rPr>
              <a:t>C</a:t>
            </a:r>
            <a:r>
              <a:rPr lang="fr-FR" sz="1600" dirty="0" smtClean="0">
                <a:solidFill>
                  <a:schemeClr val="tx1"/>
                </a:solidFill>
              </a:rPr>
              <a:t>ollègues…</a:t>
            </a:r>
            <a:r>
              <a:rPr lang="fr-FR" sz="1600" dirty="0" smtClean="0">
                <a:solidFill>
                  <a:schemeClr val="tx1"/>
                </a:solidFill>
                <a:hlinkClick r:id="rId2" action="ppaction://hlinksldjump"/>
              </a:rPr>
              <a:t>  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426" y="4602026"/>
            <a:ext cx="3525786" cy="11968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Mise en place d’un numéro vert par APESA </a:t>
            </a:r>
            <a:endParaRPr lang="fr-FR" sz="1400" dirty="0" smtClean="0">
              <a:solidFill>
                <a:schemeClr val="tx1"/>
              </a:solidFill>
            </a:endParaRPr>
          </a:p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avec </a:t>
            </a:r>
            <a:r>
              <a:rPr lang="fr-FR" sz="1100" dirty="0">
                <a:solidFill>
                  <a:schemeClr val="tx1"/>
                </a:solidFill>
              </a:rPr>
              <a:t>le soutien des </a:t>
            </a:r>
            <a:r>
              <a:rPr lang="fr-FR" sz="1100" dirty="0" smtClean="0">
                <a:solidFill>
                  <a:schemeClr val="tx1"/>
                </a:solidFill>
              </a:rPr>
              <a:t>partenaires </a:t>
            </a:r>
            <a:r>
              <a:rPr lang="fr-FR" sz="1100" dirty="0">
                <a:solidFill>
                  <a:schemeClr val="tx1"/>
                </a:solidFill>
              </a:rPr>
              <a:t>(Harmonie mutuelle, CCI France, CMA France).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00B050"/>
                </a:solidFill>
              </a:rPr>
              <a:t>08 </a:t>
            </a:r>
            <a:r>
              <a:rPr lang="fr-FR" sz="1600" b="1" dirty="0">
                <a:solidFill>
                  <a:srgbClr val="00B050"/>
                </a:solidFill>
              </a:rPr>
              <a:t>05 65 50 50</a:t>
            </a:r>
          </a:p>
        </p:txBody>
      </p:sp>
      <p:sp>
        <p:nvSpPr>
          <p:cNvPr id="7" name="Carré corné 6"/>
          <p:cNvSpPr/>
          <p:nvPr/>
        </p:nvSpPr>
        <p:spPr>
          <a:xfrm>
            <a:off x="4838660" y="1638679"/>
            <a:ext cx="3491081" cy="4553892"/>
          </a:xfrm>
          <a:prstGeom prst="foldedCorner">
            <a:avLst>
              <a:gd name="adj" fmla="val 2256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tx1"/>
                </a:solidFill>
              </a:rPr>
              <a:t>Participer à des réseaux professionnels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Syndicats patronaux…..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Branches professionnelles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CCI ou CMA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chemeClr val="tx1"/>
                </a:solidFill>
              </a:rPr>
              <a:t>Club d’entreprises territoriaux (Cap Nord, Club Grand sud sur Dijon, Grappe </a:t>
            </a:r>
            <a:r>
              <a:rPr lang="fr-FR" sz="1600" dirty="0" err="1" smtClean="0">
                <a:solidFill>
                  <a:schemeClr val="tx1"/>
                </a:solidFill>
              </a:rPr>
              <a:t>chambertine</a:t>
            </a:r>
            <a:r>
              <a:rPr lang="fr-FR" sz="1600" dirty="0" smtClean="0">
                <a:solidFill>
                  <a:schemeClr val="tx1"/>
                </a:solidFill>
              </a:rPr>
              <a:t>, Club des entrepreneurs de l’Auxois….)</a:t>
            </a:r>
          </a:p>
          <a:p>
            <a:pPr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60475" y="1638678"/>
            <a:ext cx="2847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Des ressources complémentaires….</a:t>
            </a:r>
            <a:endParaRPr lang="fr-FR" sz="1400" u="sng" dirty="0"/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244847" y="1161625"/>
            <a:ext cx="637730" cy="7848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fr-FR" sz="4500" dirty="0">
                <a:sym typeface="Webdings" panose="05030102010509060703" pitchFamily="18" charset="2"/>
              </a:rPr>
              <a:t></a:t>
            </a:r>
            <a:endParaRPr lang="fr-FR" sz="4500" dirty="0"/>
          </a:p>
        </p:txBody>
      </p:sp>
      <p:sp>
        <p:nvSpPr>
          <p:cNvPr id="19" name="Rectangle 18"/>
          <p:cNvSpPr/>
          <p:nvPr/>
        </p:nvSpPr>
        <p:spPr>
          <a:xfrm>
            <a:off x="4597706" y="1161625"/>
            <a:ext cx="637730" cy="7848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FR" sz="4500" dirty="0">
                <a:sym typeface="Webdings" panose="05030102010509060703" pitchFamily="18" charset="2"/>
              </a:rPr>
              <a:t></a:t>
            </a:r>
            <a:endParaRPr lang="fr-FR" sz="4500" dirty="0"/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t="8714" b="19620"/>
          <a:stretch/>
        </p:blipFill>
        <p:spPr>
          <a:xfrm>
            <a:off x="590308" y="5289577"/>
            <a:ext cx="910793" cy="764044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8445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/>
              <a:t>21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35076F-5676-41A4-B658-9E995417E30B}"/>
              </a:ext>
            </a:extLst>
          </p:cNvPr>
          <p:cNvSpPr txBox="1"/>
          <p:nvPr/>
        </p:nvSpPr>
        <p:spPr>
          <a:xfrm>
            <a:off x="390405" y="415267"/>
            <a:ext cx="75776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</a:rPr>
              <a:t>CONSEILS </a:t>
            </a:r>
            <a:r>
              <a:rPr lang="fr-FR" sz="2200" b="1" dirty="0" smtClean="0">
                <a:solidFill>
                  <a:schemeClr val="bg1"/>
                </a:solidFill>
              </a:rPr>
              <a:t>AUX DIRIGEANTS</a:t>
            </a:r>
          </a:p>
          <a:p>
            <a:r>
              <a:rPr lang="fr-FR" sz="2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POUR LIMITER LES REPERCUSSIONS PSYCHOLOGIQUES</a:t>
            </a:r>
            <a:endParaRPr lang="fr-FR" sz="22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fr-FR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2357344743"/>
              </p:ext>
            </p:extLst>
          </p:nvPr>
        </p:nvGraphicFramePr>
        <p:xfrm>
          <a:off x="390405" y="2244928"/>
          <a:ext cx="3177540" cy="447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Zone de texte 2"/>
          <p:cNvSpPr txBox="1"/>
          <p:nvPr/>
        </p:nvSpPr>
        <p:spPr>
          <a:xfrm>
            <a:off x="1454097" y="5461947"/>
            <a:ext cx="1381125" cy="333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 être </a:t>
            </a:r>
          </a:p>
        </p:txBody>
      </p:sp>
      <p:sp>
        <p:nvSpPr>
          <p:cNvPr id="23" name="Zone de texte 6"/>
          <p:cNvSpPr txBox="1"/>
          <p:nvPr/>
        </p:nvSpPr>
        <p:spPr>
          <a:xfrm>
            <a:off x="1442160" y="4812584"/>
            <a:ext cx="1543050" cy="29678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 et action</a:t>
            </a:r>
          </a:p>
        </p:txBody>
      </p:sp>
      <p:sp>
        <p:nvSpPr>
          <p:cNvPr id="24" name="Zone de texte 7"/>
          <p:cNvSpPr txBox="1"/>
          <p:nvPr/>
        </p:nvSpPr>
        <p:spPr>
          <a:xfrm>
            <a:off x="1442160" y="4192665"/>
            <a:ext cx="1457325" cy="4762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Légères tensions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Pensées négatives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Zone de texte 8"/>
          <p:cNvSpPr txBox="1"/>
          <p:nvPr/>
        </p:nvSpPr>
        <p:spPr>
          <a:xfrm>
            <a:off x="1408603" y="3413010"/>
            <a:ext cx="1552575" cy="4953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Tensions importantes Pensées </a:t>
            </a:r>
            <a:r>
              <a:rPr lang="fr-F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automatiques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953930" y="3674740"/>
            <a:ext cx="847725" cy="600075"/>
          </a:xfrm>
          <a:prstGeom prst="ellipse">
            <a:avLst/>
          </a:prstGeom>
          <a:solidFill>
            <a:srgbClr val="FF0000">
              <a:alpha val="32941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Stop</a:t>
            </a:r>
            <a:endParaRPr lang="fr-F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92740" y="3965253"/>
            <a:ext cx="2257425" cy="9525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18478" y="2627048"/>
            <a:ext cx="371475" cy="374332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4687" y="1610983"/>
            <a:ext cx="2108975" cy="710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Baromètre du stress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auto évaluation</a:t>
            </a:r>
            <a:endParaRPr lang="fr-FR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6092569" y="867413"/>
            <a:ext cx="2934064" cy="1373253"/>
            <a:chOff x="6463041" y="871675"/>
            <a:chExt cx="2396833" cy="1373253"/>
          </a:xfrm>
        </p:grpSpPr>
        <p:sp>
          <p:nvSpPr>
            <p:cNvPr id="31" name="Triangle isocèle 30"/>
            <p:cNvSpPr/>
            <p:nvPr/>
          </p:nvSpPr>
          <p:spPr>
            <a:xfrm>
              <a:off x="6463041" y="871675"/>
              <a:ext cx="2183907" cy="1373253"/>
            </a:xfrm>
            <a:prstGeom prst="triangle">
              <a:avLst/>
            </a:prstGeom>
            <a:solidFill>
              <a:srgbClr val="B9000F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ts val="600"/>
                </a:spcBef>
                <a:buClr>
                  <a:srgbClr val="00979C"/>
                </a:buClr>
              </a:pPr>
              <a:endParaRPr lang="fr-FR" sz="1100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997720" y="1470165"/>
              <a:ext cx="186215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3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Ne pas </a:t>
              </a:r>
              <a:r>
                <a:rPr lang="fr-FR" sz="1300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minimiser</a:t>
              </a:r>
            </a:p>
            <a:p>
              <a:pPr algn="just"/>
              <a:r>
                <a:rPr lang="fr-FR" sz="1300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les </a:t>
              </a:r>
              <a:r>
                <a:rPr lang="fr-FR" sz="13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signaux de </a:t>
              </a:r>
              <a:r>
                <a:rPr lang="fr-FR" sz="1300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fatigue</a:t>
              </a:r>
            </a:p>
            <a:p>
              <a:pPr algn="just"/>
              <a:r>
                <a:rPr lang="fr-FR" sz="1300" b="1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voire d’épuisement</a:t>
              </a:r>
              <a:endParaRPr lang="fr-FR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Zone de texte 2"/>
          <p:cNvSpPr txBox="1">
            <a:spLocks noChangeArrowheads="1"/>
          </p:cNvSpPr>
          <p:nvPr/>
        </p:nvSpPr>
        <p:spPr bwMode="auto">
          <a:xfrm>
            <a:off x="3932880" y="2356420"/>
            <a:ext cx="4543905" cy="39156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niveau 7 correspond à un point essentiel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 stop correspond à un curseur, seuil de vulnérabilité qu’il faut éviter de franchir.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Lorsque celui-ci est atteint, la récupération est plus longue et il est nécessaire de se recentrer, de faire appel à des méthodes de remédiation pour y parvenir.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Baromètre du stress par le biais d’une évaluation en ligne « 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facteur humain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fr-FR" sz="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https://www.lefacteurhumain.com/testez-votre-stress/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les 2 cas, il est important d’évaluer 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perception sur plusieurs jours – il est nécessaire de surveiller la tendance (baisse de la fréquence d’apparition des signaux de stress au cours de la journée, de la semaine, du mois, et/ou augmentation</a:t>
            </a:r>
            <a:r>
              <a:rPr lang="fr-FR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fr-F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l’augmentation est croissante, il est nécessaire de se rapprocher d’un professionnel de santé.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ré corné 1"/>
          <p:cNvSpPr/>
          <p:nvPr/>
        </p:nvSpPr>
        <p:spPr>
          <a:xfrm>
            <a:off x="335382" y="1263488"/>
            <a:ext cx="8350594" cy="5381861"/>
          </a:xfrm>
          <a:prstGeom prst="foldedCorner">
            <a:avLst>
              <a:gd name="adj" fmla="val 2256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endParaRPr lang="fr-FR" sz="17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endParaRPr lang="fr-FR" sz="17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endParaRPr lang="fr-FR" sz="17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endParaRPr lang="fr-FR" sz="1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endParaRPr lang="fr-FR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Etre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attentif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à ses </a:t>
            </a:r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troubles du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sommeil ou à ses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troubles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de </a:t>
            </a:r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l’humeur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(énervement, fatigabilité, irritabilité…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),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à ses addictions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Ne pas minimiser ses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troubles cognitifs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(sensation de saturation « intolérance »,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difficulté à trouver ses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mots, troubles de la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concentration ou de la mémoire, irritabilité…):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sortir du déni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Communiquer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Savoir s’entourer et savoir déléguer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(s’associer, recruter un cadre dirigeant…)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Anticiper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au maximum les éventuelles difficultés à venir et réaliser des groupes de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travail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Consolider l’esprit d’équipe, l’humour, la créativité, se fixer des objectifs accessibles, </a:t>
            </a:r>
            <a:endParaRPr lang="fr-FR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Réorganiser son temps: s’imposer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des </a:t>
            </a:r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pauses régulières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ou des </a:t>
            </a:r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départs plus précoces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du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travail: prendre du temps pour soi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Redonner sa juste place à sa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vie privée</a:t>
            </a:r>
            <a:endParaRPr lang="fr-FR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En </a:t>
            </a:r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parler et </a:t>
            </a:r>
            <a:r>
              <a:rPr lang="fr-FR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accepter </a:t>
            </a:r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d’être aidé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réseaux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de professionnels,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coach, dispositifs d’écoute, </a:t>
            </a:r>
            <a:endParaRPr lang="fr-FR" sz="1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</a:pP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entretien </a:t>
            </a:r>
            <a:r>
              <a:rPr lang="fr-FR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avec un médecin du travail, un psychologue du travail, numéro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vert…)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Clr>
                <a:srgbClr val="00979C"/>
              </a:buClr>
              <a:buFont typeface="Wingdings" panose="05000000000000000000" pitchFamily="2" charset="2"/>
              <a:buChar char="ü"/>
            </a:pPr>
            <a:endParaRPr lang="fr-FR" sz="17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r-FR" sz="17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35076F-5676-41A4-B658-9E995417E30B}"/>
              </a:ext>
            </a:extLst>
          </p:cNvPr>
          <p:cNvSpPr txBox="1"/>
          <p:nvPr/>
        </p:nvSpPr>
        <p:spPr>
          <a:xfrm>
            <a:off x="177754" y="259287"/>
            <a:ext cx="849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CONSEILS </a:t>
            </a:r>
            <a:r>
              <a:rPr lang="fr-FR" sz="2400" b="1" dirty="0" smtClean="0">
                <a:solidFill>
                  <a:schemeClr val="bg1"/>
                </a:solidFill>
              </a:rPr>
              <a:t>AUX DIRIGEANTS</a:t>
            </a:r>
          </a:p>
          <a:p>
            <a:r>
              <a:rPr lang="fr-FR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POUR LIMITER LES REPERCUSSIONS PSYCHOLOGIQUES</a:t>
            </a:r>
            <a:endParaRPr lang="fr-FR" sz="24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89984"/>
            <a:ext cx="687309" cy="7848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fr-FR" sz="4500" dirty="0">
                <a:sym typeface="Webdings" panose="05030102010509060703" pitchFamily="18" charset="2"/>
              </a:rPr>
              <a:t></a:t>
            </a:r>
            <a:endParaRPr lang="fr-FR" sz="4500" dirty="0"/>
          </a:p>
        </p:txBody>
      </p:sp>
      <p:sp>
        <p:nvSpPr>
          <p:cNvPr id="5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4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26571" y="574320"/>
            <a:ext cx="6980813" cy="718436"/>
          </a:xfrm>
        </p:spPr>
        <p:txBody>
          <a:bodyPr/>
          <a:lstStyle/>
          <a:p>
            <a:r>
              <a:rPr lang="fr-FR" sz="2800" dirty="0" smtClean="0"/>
              <a:t>SANTE DES DIRIGEANTS : EN CONCLUSION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26571" y="1736385"/>
            <a:ext cx="8216538" cy="4328749"/>
          </a:xfrm>
        </p:spPr>
        <p:txBody>
          <a:bodyPr/>
          <a:lstStyle/>
          <a:p>
            <a:pPr algn="just"/>
            <a:r>
              <a:rPr lang="fr-FR" sz="2400" dirty="0" smtClean="0">
                <a:solidFill>
                  <a:schemeClr val="tx1"/>
                </a:solidFill>
              </a:rPr>
              <a:t>N’oubliez pas votre santé physique et mentale </a:t>
            </a:r>
            <a:r>
              <a:rPr lang="fr-FR" sz="2400" dirty="0" smtClean="0"/>
              <a:t>= premier capital de votre entreprise</a:t>
            </a:r>
          </a:p>
          <a:p>
            <a:pPr algn="just"/>
            <a:r>
              <a:rPr lang="fr-FR" sz="2400" dirty="0" smtClean="0"/>
              <a:t>Entreprendre, c’est bon pour la santé, mais c’est risqué!</a:t>
            </a:r>
          </a:p>
          <a:p>
            <a:pPr marL="358775" indent="0" algn="just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Si </a:t>
            </a:r>
            <a:r>
              <a:rPr lang="fr-FR" sz="2400" dirty="0" smtClean="0">
                <a:solidFill>
                  <a:schemeClr val="tx1"/>
                </a:solidFill>
              </a:rPr>
              <a:t>arrêt maladie du patron</a:t>
            </a:r>
            <a:r>
              <a:rPr lang="fr-FR" sz="18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fr-FR" sz="24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avenir de la société </a:t>
            </a:r>
            <a:r>
              <a:rPr lang="fr-FR" sz="2400" dirty="0" smtClean="0">
                <a:sym typeface="Wingdings"/>
              </a:rPr>
              <a:t>menacé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 smtClean="0">
                <a:sym typeface="Wingdings"/>
              </a:rPr>
              <a:t>Hygiène </a:t>
            </a:r>
            <a:r>
              <a:rPr lang="fr-FR" sz="2400" dirty="0" smtClean="0">
                <a:sym typeface="Wingdings"/>
              </a:rPr>
              <a:t>de vie </a:t>
            </a:r>
            <a:r>
              <a:rPr lang="fr-FR" sz="2000" dirty="0" smtClean="0">
                <a:solidFill>
                  <a:schemeClr val="tx1"/>
                </a:solidFill>
                <a:sym typeface="Wingdings"/>
              </a:rPr>
              <a:t>(addictions, alimentation, sport, sommeil, loisirs etc…)</a:t>
            </a:r>
          </a:p>
          <a:p>
            <a:pPr algn="just"/>
            <a:r>
              <a:rPr lang="fr-FR" sz="2400" dirty="0" smtClean="0">
                <a:sym typeface="Wingdings"/>
              </a:rPr>
              <a:t>Consultation </a:t>
            </a:r>
            <a:r>
              <a:rPr lang="fr-FR" sz="2400" dirty="0" smtClean="0">
                <a:sym typeface="Wingdings"/>
              </a:rPr>
              <a:t>régulière d’un </a:t>
            </a:r>
            <a:r>
              <a:rPr lang="fr-FR" sz="2400" dirty="0" smtClean="0">
                <a:sym typeface="Wingdings"/>
              </a:rPr>
              <a:t>médecin :</a:t>
            </a:r>
            <a:endParaRPr lang="fr-FR" sz="2400" dirty="0" smtClean="0">
              <a:sym typeface="Wingdings"/>
            </a:endParaRPr>
          </a:p>
          <a:p>
            <a:pPr marL="890588" lvl="1">
              <a:buFont typeface="Courier New" panose="02070309020205020404" pitchFamily="49" charset="0"/>
              <a:buChar char="o"/>
            </a:pPr>
            <a:r>
              <a:rPr lang="fr-FR" sz="2000" dirty="0" smtClean="0">
                <a:sym typeface="Wingdings"/>
              </a:rPr>
              <a:t>Vaccinations</a:t>
            </a:r>
          </a:p>
          <a:p>
            <a:pPr marL="890588" lvl="1">
              <a:buFont typeface="Courier New" panose="02070309020205020404" pitchFamily="49" charset="0"/>
              <a:buChar char="o"/>
            </a:pPr>
            <a:r>
              <a:rPr lang="fr-FR" sz="2000" dirty="0" smtClean="0">
                <a:sym typeface="Wingdings"/>
              </a:rPr>
              <a:t>Prévention des risques cardiovasculaires</a:t>
            </a:r>
          </a:p>
          <a:p>
            <a:pPr marL="890588" lvl="1">
              <a:buFont typeface="Courier New" panose="02070309020205020404" pitchFamily="49" charset="0"/>
              <a:buChar char="o"/>
            </a:pPr>
            <a:r>
              <a:rPr lang="fr-FR" sz="2000" dirty="0" smtClean="0">
                <a:sym typeface="Wingdings"/>
              </a:rPr>
              <a:t>Prévention des cancers évitables</a:t>
            </a:r>
          </a:p>
          <a:p>
            <a:pPr marL="890588" lvl="1">
              <a:buFont typeface="Courier New" panose="02070309020205020404" pitchFamily="49" charset="0"/>
              <a:buChar char="o"/>
            </a:pPr>
            <a:r>
              <a:rPr lang="fr-FR" sz="2000" dirty="0" smtClean="0">
                <a:sym typeface="Wingdings"/>
              </a:rPr>
              <a:t>Santé </a:t>
            </a:r>
            <a:r>
              <a:rPr lang="fr-FR" sz="2000" dirty="0" smtClean="0">
                <a:sym typeface="Wingdings"/>
              </a:rPr>
              <a:t>mentale</a:t>
            </a:r>
            <a:endParaRPr lang="fr-FR" sz="2000" dirty="0" smtClean="0">
              <a:sym typeface="Wingdings"/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648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F565D67-DDC8-4F51-95D7-1F9AF35F252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022350" y="4543425"/>
            <a:ext cx="7772400" cy="730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fr-FR" altLang="fr-FR" sz="1500" dirty="0"/>
              <a:t>AIST 21</a:t>
            </a:r>
            <a:br>
              <a:rPr lang="fr-FR" altLang="fr-FR" sz="1500" dirty="0"/>
            </a:br>
            <a:r>
              <a:rPr lang="fr-FR" altLang="fr-FR" sz="1500" dirty="0"/>
              <a:t>53 avenue Françoise Giroud – CS 37628</a:t>
            </a:r>
            <a:br>
              <a:rPr lang="fr-FR" altLang="fr-FR" sz="1500" dirty="0"/>
            </a:br>
            <a:r>
              <a:rPr lang="fr-FR" altLang="fr-FR" sz="1500" dirty="0"/>
              <a:t>21076 DIJON CEDEX</a:t>
            </a:r>
          </a:p>
        </p:txBody>
      </p:sp>
    </p:spTree>
    <p:extLst>
      <p:ext uri="{BB962C8B-B14F-4D97-AF65-F5344CB8AC3E}">
        <p14:creationId xmlns:p14="http://schemas.microsoft.com/office/powerpoint/2010/main" val="31801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196C394-2FA0-41D8-A237-BB4E55EEB2B8}"/>
              </a:ext>
            </a:extLst>
          </p:cNvPr>
          <p:cNvSpPr txBox="1"/>
          <p:nvPr/>
        </p:nvSpPr>
        <p:spPr>
          <a:xfrm>
            <a:off x="174428" y="842591"/>
            <a:ext cx="859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>
                <a:solidFill>
                  <a:schemeClr val="bg1"/>
                </a:solidFill>
              </a:rPr>
              <a:t>QUELQUES CHIFFRES INTERESSANTS</a:t>
            </a:r>
            <a:endParaRPr lang="fr-FR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30315" y="1886674"/>
            <a:ext cx="3305078" cy="125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F67D2B"/>
                </a:solidFill>
              </a:rPr>
              <a:t>45 %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des dirigeants d’entreprise déclarent que leurs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journées de travail sont assez, voire extrêmement stressantes 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993971" y="2282328"/>
            <a:ext cx="2772642" cy="10043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67D2B"/>
                </a:solidFill>
              </a:rPr>
              <a:t>86</a:t>
            </a:r>
            <a:r>
              <a:rPr lang="fr-FR" b="1" dirty="0" smtClean="0">
                <a:solidFill>
                  <a:srgbClr val="F67D2B"/>
                </a:solidFill>
              </a:rPr>
              <a:t>%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estiment 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devoir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aller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travailler même s’ils sont malades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61745" y="3966970"/>
            <a:ext cx="3730869" cy="1749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En 2019, une étude sur un peu plus de 1000 dirigeants mettait en évidence que malgré un bien être entrepreneurial, </a:t>
            </a:r>
            <a:r>
              <a:rPr lang="fr-FR" b="1" dirty="0">
                <a:solidFill>
                  <a:srgbClr val="F67D2B"/>
                </a:solidFill>
              </a:rPr>
              <a:t>7 dirigeants sur 10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 se sentaient stressés par le travail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30315" y="3765632"/>
            <a:ext cx="3305078" cy="16050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67D2B"/>
                </a:solidFill>
              </a:rPr>
              <a:t>70 %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des chefs d’entreprise soulignent que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la santé de leur entreprise joue un rôle important sur leur propre santé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56085" y="6396335"/>
            <a:ext cx="3542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/>
              <a:t>Sources : baromètre entrepreneurs (2019) et </a:t>
            </a:r>
            <a:r>
              <a:rPr lang="fr-FR" sz="800" dirty="0"/>
              <a:t>Observatoire </a:t>
            </a:r>
            <a:r>
              <a:rPr lang="fr-FR" sz="800" dirty="0" err="1"/>
              <a:t>Amarok</a:t>
            </a:r>
            <a:r>
              <a:rPr lang="fr-FR" sz="800" dirty="0"/>
              <a:t> </a:t>
            </a:r>
            <a:r>
              <a:rPr lang="fr-FR" sz="800" i="1" dirty="0"/>
              <a:t> </a:t>
            </a:r>
          </a:p>
        </p:txBody>
      </p:sp>
      <p:sp>
        <p:nvSpPr>
          <p:cNvPr id="10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5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1CF2CF08-4401-4B45-89D3-5422684AE944}"/>
              </a:ext>
            </a:extLst>
          </p:cNvPr>
          <p:cNvSpPr txBox="1">
            <a:spLocks/>
          </p:cNvSpPr>
          <p:nvPr/>
        </p:nvSpPr>
        <p:spPr>
          <a:xfrm>
            <a:off x="289087" y="788219"/>
            <a:ext cx="8138264" cy="5186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180"/>
              </a:lnSpc>
              <a:spcBef>
                <a:spcPct val="0"/>
              </a:spcBef>
              <a:buNone/>
              <a:defRPr sz="3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LE STRESS ?</a:t>
            </a:r>
          </a:p>
          <a:p>
            <a:pPr>
              <a:lnSpc>
                <a:spcPct val="100000"/>
              </a:lnSpc>
            </a:pPr>
            <a:endParaRPr lang="fr-FR" sz="2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fr-FR" sz="22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endParaRPr lang="fr-FR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61EAB-83F0-4203-A2BA-6BD4EAD5883F}"/>
              </a:ext>
            </a:extLst>
          </p:cNvPr>
          <p:cNvSpPr/>
          <p:nvPr/>
        </p:nvSpPr>
        <p:spPr>
          <a:xfrm>
            <a:off x="2338086" y="2085822"/>
            <a:ext cx="57731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b="1" dirty="0"/>
              <a:t>Fonction biologique normale</a:t>
            </a:r>
            <a:r>
              <a:rPr lang="fr-FR" dirty="0"/>
              <a:t>, nécessaire à notre survie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dirty="0">
              <a:solidFill>
                <a:srgbClr val="4C4C4C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b="1" dirty="0"/>
              <a:t>R</a:t>
            </a:r>
            <a:r>
              <a:rPr lang="fr-FR" b="1" dirty="0" smtClean="0"/>
              <a:t>éaction</a:t>
            </a:r>
            <a:r>
              <a:rPr lang="fr-FR" dirty="0" smtClean="0"/>
              <a:t> </a:t>
            </a:r>
            <a:r>
              <a:rPr lang="fr-FR" dirty="0"/>
              <a:t>réflexe normale et </a:t>
            </a:r>
            <a:r>
              <a:rPr lang="fr-FR" dirty="0" smtClean="0"/>
              <a:t>positive, processus </a:t>
            </a:r>
            <a:br>
              <a:rPr lang="fr-FR" dirty="0" smtClean="0"/>
            </a:br>
            <a:r>
              <a:rPr lang="fr-FR" dirty="0" smtClean="0"/>
              <a:t>d’adaptation au changement </a:t>
            </a:r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dirty="0"/>
              <a:t>Aide à nous surpasser, nous défendre, assurer notre survie</a:t>
            </a:r>
            <a:endParaRPr lang="fr-FR" dirty="0">
              <a:solidFill>
                <a:srgbClr val="4C4C4C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0C1DAD-84E7-45C1-A368-A4267986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24" y="3857525"/>
            <a:ext cx="2991016" cy="1802749"/>
          </a:xfrm>
          <a:prstGeom prst="rect">
            <a:avLst/>
          </a:prstGeom>
        </p:spPr>
      </p:pic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/>
              <a:t>4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20D7C3-E59F-4A02-ABD2-B152CB564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56" y="2159222"/>
            <a:ext cx="1781708" cy="13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37397" y="698366"/>
            <a:ext cx="8138264" cy="543580"/>
          </a:xfrm>
          <a:prstGeom prst="rect">
            <a:avLst/>
          </a:prstGeom>
        </p:spPr>
        <p:txBody>
          <a:bodyPr/>
          <a:lstStyle>
            <a:lvl1pPr algn="l">
              <a:lnSpc>
                <a:spcPts val="4180"/>
              </a:lnSpc>
              <a:defRPr sz="3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LE STRESS CHRONIQUE </a:t>
            </a: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endParaRPr lang="fr-FR" sz="2200" dirty="0"/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842B9-C75E-CD4F-AE9B-3D048360A39A}" type="slidenum">
              <a:rPr kumimoji="0" lang="fr-FR" sz="20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96C394-2FA0-41D8-A237-BB4E55EEB2B8}"/>
              </a:ext>
            </a:extLst>
          </p:cNvPr>
          <p:cNvSpPr txBox="1"/>
          <p:nvPr/>
        </p:nvSpPr>
        <p:spPr>
          <a:xfrm>
            <a:off x="266330" y="1486472"/>
            <a:ext cx="51776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Au </a:t>
            </a:r>
            <a:r>
              <a:rPr lang="fr-FR" dirty="0"/>
              <a:t>travail, le stress devient problématique lorsqu’il est </a:t>
            </a:r>
            <a:r>
              <a:rPr lang="fr-FR" sz="2000" b="1" dirty="0"/>
              <a:t>chronique</a:t>
            </a:r>
            <a:r>
              <a:rPr lang="fr-FR" dirty="0"/>
              <a:t>. La personne sera exposée de manière récurrente, continuelle à des contraintes professionnelles sans disposer des ressources nécessaires pour y </a:t>
            </a:r>
            <a:r>
              <a:rPr lang="fr-FR" dirty="0" smtClean="0"/>
              <a:t>répondre</a:t>
            </a:r>
            <a:endParaRPr lang="fr-FR" dirty="0"/>
          </a:p>
          <a:p>
            <a:pPr algn="just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FCF258C-1C50-48F2-B2FC-AA18A2B3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026" y="2041394"/>
            <a:ext cx="2700121" cy="1405434"/>
          </a:xfrm>
          <a:prstGeom prst="rect">
            <a:avLst/>
          </a:prstGeom>
        </p:spPr>
      </p:pic>
      <p:grpSp>
        <p:nvGrpSpPr>
          <p:cNvPr id="31" name="Groupe 30"/>
          <p:cNvGrpSpPr/>
          <p:nvPr/>
        </p:nvGrpSpPr>
        <p:grpSpPr>
          <a:xfrm>
            <a:off x="2231500" y="4006505"/>
            <a:ext cx="4350058" cy="2417656"/>
            <a:chOff x="1828800" y="3868484"/>
            <a:chExt cx="4190260" cy="241765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EF106A-8FCE-4A3E-8988-CD5CA7733B8A}"/>
                </a:ext>
              </a:extLst>
            </p:cNvPr>
            <p:cNvSpPr/>
            <p:nvPr/>
          </p:nvSpPr>
          <p:spPr>
            <a:xfrm rot="429204">
              <a:off x="1828800" y="5539665"/>
              <a:ext cx="4190260" cy="88778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isocèle 21">
              <a:extLst>
                <a:ext uri="{FF2B5EF4-FFF2-40B4-BE49-F238E27FC236}">
                  <a16:creationId xmlns:a16="http://schemas.microsoft.com/office/drawing/2014/main" id="{16048071-30E9-48F4-8807-FB0DE89393AB}"/>
                </a:ext>
              </a:extLst>
            </p:cNvPr>
            <p:cNvSpPr/>
            <p:nvPr/>
          </p:nvSpPr>
          <p:spPr>
            <a:xfrm>
              <a:off x="3466949" y="5609033"/>
              <a:ext cx="754602" cy="677107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 : coins arrondis 23">
              <a:hlinkClick r:id="rId4" action="ppaction://hlinksldjump"/>
              <a:extLst>
                <a:ext uri="{FF2B5EF4-FFF2-40B4-BE49-F238E27FC236}">
                  <a16:creationId xmlns:a16="http://schemas.microsoft.com/office/drawing/2014/main" id="{49527112-CAF4-4796-9619-51B45AFA8931}"/>
                </a:ext>
              </a:extLst>
            </p:cNvPr>
            <p:cNvSpPr/>
            <p:nvPr/>
          </p:nvSpPr>
          <p:spPr>
            <a:xfrm rot="391778">
              <a:off x="1886666" y="4390920"/>
              <a:ext cx="1543160" cy="91948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/>
                <a:t>Ressources de l’individu </a:t>
              </a:r>
            </a:p>
            <a:p>
              <a:pPr algn="ctr"/>
              <a:r>
                <a:rPr lang="fr-FR" sz="1200" b="1" dirty="0">
                  <a:sym typeface="Wingdings" panose="05000000000000000000" pitchFamily="2" charset="2"/>
                </a:rPr>
                <a:t></a:t>
              </a:r>
              <a:r>
                <a:rPr lang="fr-FR" sz="1200" b="1" dirty="0"/>
                <a:t> ce qu’il possède</a:t>
              </a:r>
              <a:r>
                <a:rPr lang="fr-FR" sz="1200" dirty="0"/>
                <a:t> 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54541">
              <a:off x="3466949" y="3868484"/>
              <a:ext cx="1416000" cy="73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6" name="Rectangle : coins arrondis 25">
              <a:hlinkClick r:id="rId6" action="ppaction://hlinksldjump"/>
              <a:extLst>
                <a:ext uri="{FF2B5EF4-FFF2-40B4-BE49-F238E27FC236}">
                  <a16:creationId xmlns:a16="http://schemas.microsoft.com/office/drawing/2014/main" id="{631D7A22-C1E7-4109-BD7D-F70F4CDF7499}"/>
                </a:ext>
              </a:extLst>
            </p:cNvPr>
            <p:cNvSpPr/>
            <p:nvPr/>
          </p:nvSpPr>
          <p:spPr>
            <a:xfrm rot="393116">
              <a:off x="4526002" y="4709408"/>
              <a:ext cx="1488865" cy="936183"/>
            </a:xfrm>
            <a:prstGeom prst="roundRect">
              <a:avLst/>
            </a:prstGeom>
            <a:solidFill>
              <a:srgbClr val="B9000F"/>
            </a:solidFill>
            <a:ln>
              <a:solidFill>
                <a:srgbClr val="B900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Contraintes entraînées par le travail </a:t>
              </a:r>
            </a:p>
            <a:p>
              <a:pPr algn="ctr"/>
              <a:r>
                <a:rPr lang="fr-FR" sz="1200" dirty="0">
                  <a:sym typeface="Wingdings" panose="05000000000000000000" pitchFamily="2" charset="2"/>
                </a:rPr>
                <a:t> </a:t>
              </a:r>
              <a:r>
                <a:rPr lang="fr-FR" sz="1200" dirty="0"/>
                <a:t>ce qu’on lui demande </a:t>
              </a:r>
            </a:p>
          </p:txBody>
        </p:sp>
        <p:cxnSp>
          <p:nvCxnSpPr>
            <p:cNvPr id="28" name="Connecteur droit avec flèche 27"/>
            <p:cNvCxnSpPr>
              <a:stCxn id="21" idx="0"/>
            </p:cNvCxnSpPr>
            <p:nvPr/>
          </p:nvCxnSpPr>
          <p:spPr>
            <a:xfrm flipV="1">
              <a:off x="3929255" y="4130099"/>
              <a:ext cx="496782" cy="1409912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20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96214" y="3662034"/>
            <a:ext cx="2299316" cy="1118587"/>
          </a:xfrm>
          <a:prstGeom prst="roundRect">
            <a:avLst/>
          </a:prstGeom>
          <a:solidFill>
            <a:srgbClr val="EC8018"/>
          </a:solidFill>
          <a:ln>
            <a:solidFill>
              <a:srgbClr val="F67D2B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Fort investissement personnel</a:t>
            </a:r>
            <a:endParaRPr lang="fr-FR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970991" y="3662035"/>
            <a:ext cx="2299316" cy="1118587"/>
          </a:xfrm>
          <a:prstGeom prst="roundRect">
            <a:avLst/>
          </a:prstGeom>
          <a:solidFill>
            <a:srgbClr val="EC8018"/>
          </a:solidFill>
          <a:ln>
            <a:solidFill>
              <a:srgbClr val="F67D2B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Absence de contrôle</a:t>
            </a:r>
            <a:endParaRPr lang="fr-FR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621438" y="3662036"/>
            <a:ext cx="2299316" cy="1118587"/>
          </a:xfrm>
          <a:prstGeom prst="roundRect">
            <a:avLst/>
          </a:prstGeom>
          <a:solidFill>
            <a:srgbClr val="EC8018"/>
          </a:solidFill>
          <a:ln>
            <a:solidFill>
              <a:srgbClr val="F67D2B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Fortes responsabilités</a:t>
            </a:r>
            <a:endParaRPr lang="fr-FR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32043" y="627509"/>
            <a:ext cx="8138264" cy="6300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4180"/>
              </a:lnSpc>
              <a:spcBef>
                <a:spcPct val="0"/>
              </a:spcBef>
              <a:buNone/>
              <a:defRPr sz="39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SPECIFICITE DU STRESS DU DIRIGEANT</a:t>
            </a:r>
            <a:endParaRPr lang="fr-FR" sz="3200" dirty="0"/>
          </a:p>
        </p:txBody>
      </p:sp>
      <p:sp>
        <p:nvSpPr>
          <p:cNvPr id="7" name="Rectangle à coins arrondis 6">
            <a:hlinkClick r:id="rId2" action="ppaction://hlinksldjump"/>
          </p:cNvPr>
          <p:cNvSpPr/>
          <p:nvPr/>
        </p:nvSpPr>
        <p:spPr>
          <a:xfrm>
            <a:off x="2776870" y="2032355"/>
            <a:ext cx="3338004" cy="111858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Les contraintes</a:t>
            </a:r>
            <a:endParaRPr lang="fr-FR" sz="3600" b="1" dirty="0"/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7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60012" y="645824"/>
            <a:ext cx="8138264" cy="630003"/>
          </a:xfrm>
          <a:prstGeom prst="rect">
            <a:avLst/>
          </a:prstGeom>
        </p:spPr>
        <p:txBody>
          <a:bodyPr/>
          <a:lstStyle>
            <a:lvl1pPr algn="l">
              <a:lnSpc>
                <a:spcPts val="4180"/>
              </a:lnSpc>
              <a:defRPr sz="3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SPECIFICITE </a:t>
            </a:r>
            <a:r>
              <a:rPr lang="fr-FR" sz="3200" b="1" dirty="0">
                <a:solidFill>
                  <a:schemeClr val="bg1"/>
                </a:solidFill>
              </a:rPr>
              <a:t>DU STRESS DU DIRIGEANT</a:t>
            </a:r>
            <a:r>
              <a:rPr lang="fr-FR" sz="2200" b="1" dirty="0">
                <a:solidFill>
                  <a:schemeClr val="bg1"/>
                </a:solidFill>
              </a:rPr>
              <a:t/>
            </a:r>
            <a:br>
              <a:rPr lang="fr-FR" sz="2200" b="1" dirty="0">
                <a:solidFill>
                  <a:schemeClr val="bg1"/>
                </a:solidFill>
              </a:rPr>
            </a:br>
            <a:endParaRPr lang="fr-FR" sz="2200" dirty="0"/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/>
              <a:t>6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278100" y="1666692"/>
            <a:ext cx="2432482" cy="2700657"/>
            <a:chOff x="3462291" y="3586581"/>
            <a:chExt cx="2432482" cy="252125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3462291" y="3586581"/>
              <a:ext cx="2432482" cy="25212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53% du stress est lié à la peur de </a:t>
              </a:r>
              <a:r>
                <a:rPr lang="fr-FR" b="1" dirty="0">
                  <a:solidFill>
                    <a:srgbClr val="F67D2B"/>
                  </a:solidFill>
                </a:rPr>
                <a:t>manquer de trésorerie </a:t>
              </a: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/>
            <a:srcRect l="19290"/>
            <a:stretch/>
          </p:blipFill>
          <p:spPr>
            <a:xfrm>
              <a:off x="4201175" y="3811865"/>
              <a:ext cx="922511" cy="1143000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500788" y="1669466"/>
            <a:ext cx="2450237" cy="2697883"/>
            <a:chOff x="298066" y="3691265"/>
            <a:chExt cx="2450237" cy="2697883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298066" y="3691265"/>
              <a:ext cx="2450237" cy="26978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57% du stress est lié à une </a:t>
              </a:r>
              <a:r>
                <a:rPr lang="fr-FR" b="1" dirty="0">
                  <a:solidFill>
                    <a:srgbClr val="F67D2B"/>
                  </a:solidFill>
                </a:rPr>
                <a:t>surcharge de travail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4"/>
            <a:srcRect l="6984" b="10448"/>
            <a:stretch/>
          </p:blipFill>
          <p:spPr>
            <a:xfrm>
              <a:off x="724876" y="3896883"/>
              <a:ext cx="1488442" cy="1164321"/>
            </a:xfrm>
            <a:prstGeom prst="rect">
              <a:avLst/>
            </a:prstGeom>
          </p:spPr>
        </p:pic>
      </p:grpSp>
      <p:grpSp>
        <p:nvGrpSpPr>
          <p:cNvPr id="24" name="Groupe 23"/>
          <p:cNvGrpSpPr/>
          <p:nvPr/>
        </p:nvGrpSpPr>
        <p:grpSpPr>
          <a:xfrm>
            <a:off x="6037657" y="1669466"/>
            <a:ext cx="2432482" cy="2700657"/>
            <a:chOff x="5490476" y="3808282"/>
            <a:chExt cx="2432482" cy="2700657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5490476" y="3808282"/>
              <a:ext cx="2432482" cy="27006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just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48% </a:t>
              </a:r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du stress est lié  au </a:t>
              </a:r>
              <a:r>
                <a:rPr lang="fr-FR" b="1" dirty="0">
                  <a:solidFill>
                    <a:srgbClr val="F67D2B"/>
                  </a:solidFill>
                </a:rPr>
                <a:t>manque de vision </a:t>
              </a:r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concernant leur activité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05781" y="3870428"/>
              <a:ext cx="1485900" cy="1485900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1209603" y="4608663"/>
            <a:ext cx="6569476" cy="1660125"/>
            <a:chOff x="1429305" y="4895414"/>
            <a:chExt cx="6569476" cy="1660125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1429305" y="4895414"/>
              <a:ext cx="6569476" cy="1660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						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Ils 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sont 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débordés </a:t>
              </a:r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et estiment passer</a:t>
              </a:r>
            </a:p>
            <a:p>
              <a:pPr algn="just"/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						</a:t>
              </a:r>
              <a:r>
                <a:rPr lang="fr-FR" b="1" dirty="0">
                  <a:solidFill>
                    <a:srgbClr val="F67D2B"/>
                  </a:solidFill>
                </a:rPr>
                <a:t>minimum entre 50 et 70 heures</a:t>
              </a:r>
            </a:p>
            <a:p>
              <a:pPr algn="just"/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						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par </a:t>
              </a:r>
              <a:r>
                <a:rPr lang="fr-FR" dirty="0">
                  <a:solidFill>
                    <a:schemeClr val="accent5">
                      <a:lumMod val="75000"/>
                    </a:schemeClr>
                  </a:solidFill>
                </a:rPr>
                <a:t>semaine au 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travail (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vs 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38,4 h 							pour un 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salarié</a:t>
              </a:r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) </a:t>
              </a:r>
              <a:r>
                <a:rPr lang="fr-FR" sz="1000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Dares</a:t>
              </a:r>
              <a:endParaRPr lang="fr-FR" sz="10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0482" y="5145403"/>
              <a:ext cx="1417320" cy="1160145"/>
            </a:xfrm>
            <a:prstGeom prst="rect">
              <a:avLst/>
            </a:prstGeom>
          </p:spPr>
        </p:pic>
      </p:grpSp>
      <p:sp>
        <p:nvSpPr>
          <p:cNvPr id="27" name="ZoneTexte 26"/>
          <p:cNvSpPr txBox="1"/>
          <p:nvPr/>
        </p:nvSpPr>
        <p:spPr>
          <a:xfrm>
            <a:off x="6652962" y="6396335"/>
            <a:ext cx="1745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Source : baromètre MMA - 2019</a:t>
            </a:r>
          </a:p>
        </p:txBody>
      </p:sp>
    </p:spTree>
    <p:extLst>
      <p:ext uri="{BB962C8B-B14F-4D97-AF65-F5344CB8AC3E}">
        <p14:creationId xmlns:p14="http://schemas.microsoft.com/office/powerpoint/2010/main" val="18435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03064" y="703307"/>
            <a:ext cx="8338096" cy="630003"/>
          </a:xfrm>
          <a:prstGeom prst="rect">
            <a:avLst/>
          </a:prstGeom>
        </p:spPr>
        <p:txBody>
          <a:bodyPr/>
          <a:lstStyle>
            <a:lvl1pPr algn="l">
              <a:lnSpc>
                <a:spcPts val="4180"/>
              </a:lnSpc>
              <a:defRPr sz="3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chemeClr val="bg1"/>
                </a:solidFill>
              </a:rPr>
              <a:t>FACTEURS COMPLEMENTAIRES DE STRESS</a:t>
            </a:r>
            <a:br>
              <a:rPr lang="fr-FR" sz="3200" b="1" dirty="0">
                <a:solidFill>
                  <a:schemeClr val="bg1"/>
                </a:solidFill>
              </a:rPr>
            </a:br>
            <a:endParaRPr lang="fr-FR" sz="3200" dirty="0"/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/>
              <a:t>7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278100" y="1666692"/>
            <a:ext cx="2432482" cy="27006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Image du dirigeant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0788" y="1669466"/>
            <a:ext cx="2450237" cy="269788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Sentiment d’isolement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6037657" y="1669466"/>
            <a:ext cx="2432482" cy="27006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Attentes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des tiers 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781236" y="4500359"/>
            <a:ext cx="7510508" cy="2038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Absence de repos et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de congés</a:t>
            </a:r>
          </a:p>
          <a:p>
            <a:pPr algn="ctr"/>
            <a:endParaRPr lang="fr-FR" sz="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52 %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des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entrepreneurs ne prennent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qu’1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semaine de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congés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par an</a:t>
            </a: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89 %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continuent à travailler pendant leur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congés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47%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ont des troubles du sommeil et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orment peu: en moyenne 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6h30/nuit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vs 7h04 pour l’ensemble des français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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68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% des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dirigeants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de TPE se disent fatigués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					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40" y="1971927"/>
            <a:ext cx="1714500" cy="12877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348" y="1971927"/>
            <a:ext cx="1943100" cy="14001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204" y="2052889"/>
            <a:ext cx="2200275" cy="12382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l="34288" t="6552" r="29655" b="6238"/>
          <a:stretch/>
        </p:blipFill>
        <p:spPr>
          <a:xfrm>
            <a:off x="854540" y="5085026"/>
            <a:ext cx="470516" cy="7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2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85395" y="780496"/>
            <a:ext cx="8333572" cy="845886"/>
          </a:xfrm>
          <a:prstGeom prst="rect">
            <a:avLst/>
          </a:prstGeom>
        </p:spPr>
        <p:txBody>
          <a:bodyPr/>
          <a:lstStyle>
            <a:lvl1pPr algn="l">
              <a:lnSpc>
                <a:spcPts val="4180"/>
              </a:lnSpc>
              <a:defRPr sz="3900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 dirty="0" smtClean="0">
                <a:solidFill>
                  <a:schemeClr val="bg1"/>
                </a:solidFill>
              </a:rPr>
              <a:t>SONDAGE </a:t>
            </a:r>
            <a:r>
              <a:rPr lang="fr-FR" sz="3200" b="1" dirty="0" smtClean="0">
                <a:solidFill>
                  <a:schemeClr val="bg1"/>
                </a:solidFill>
              </a:rPr>
              <a:t>1</a:t>
            </a:r>
            <a:endParaRPr lang="fr-FR" sz="3200" b="1" dirty="0"/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8192240" y="6305550"/>
            <a:ext cx="834393" cy="446744"/>
          </a:xfrm>
          <a:prstGeom prst="rect">
            <a:avLst/>
          </a:prstGeom>
        </p:spPr>
        <p:txBody>
          <a:bodyPr/>
          <a:lstStyle>
            <a:lvl1pPr algn="r">
              <a:defRPr sz="2700" b="1" i="1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5975" y="2100034"/>
            <a:ext cx="7592992" cy="3731863"/>
          </a:xfrm>
          <a:prstGeom prst="rect">
            <a:avLst/>
          </a:prstGeom>
          <a:solidFill>
            <a:srgbClr val="F67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Quelles </a:t>
            </a:r>
            <a:r>
              <a:rPr lang="fr-FR" sz="2800" b="1" dirty="0"/>
              <a:t>sont vos sources de stress </a:t>
            </a:r>
            <a:r>
              <a:rPr lang="fr-FR" sz="2800" b="1" dirty="0" smtClean="0"/>
              <a:t>principales ?</a:t>
            </a:r>
          </a:p>
          <a:p>
            <a:pPr algn="ctr"/>
            <a:r>
              <a:rPr lang="fr-FR" sz="2000" dirty="0" smtClean="0"/>
              <a:t> </a:t>
            </a:r>
            <a:endParaRPr lang="fr-FR" sz="2000" dirty="0"/>
          </a:p>
          <a:p>
            <a:pPr algn="ctr"/>
            <a:r>
              <a:rPr lang="fr-FR" sz="2000" dirty="0"/>
              <a:t>Charge de travail</a:t>
            </a:r>
            <a:br>
              <a:rPr lang="fr-FR" sz="2000" dirty="0"/>
            </a:br>
            <a:r>
              <a:rPr lang="fr-FR" sz="2000" dirty="0"/>
              <a:t>Peur de manquer de trésorerie</a:t>
            </a:r>
          </a:p>
          <a:p>
            <a:pPr algn="ctr"/>
            <a:r>
              <a:rPr lang="fr-FR" sz="2000" dirty="0"/>
              <a:t>Manque de vision concernant l’activité </a:t>
            </a:r>
            <a:endParaRPr lang="fr-FR" sz="2000" dirty="0" smtClean="0"/>
          </a:p>
          <a:p>
            <a:pPr algn="ctr"/>
            <a:r>
              <a:rPr lang="fr-FR" sz="2000" dirty="0" smtClean="0"/>
              <a:t>Sentiment d’isolement</a:t>
            </a:r>
          </a:p>
          <a:p>
            <a:pPr algn="ctr"/>
            <a:r>
              <a:rPr lang="fr-FR" sz="2000" dirty="0" smtClean="0"/>
              <a:t>Image </a:t>
            </a:r>
          </a:p>
          <a:p>
            <a:pPr algn="ctr"/>
            <a:r>
              <a:rPr lang="fr-FR" sz="2000" dirty="0" smtClean="0"/>
              <a:t>Attentes des tiers</a:t>
            </a:r>
          </a:p>
          <a:p>
            <a:pPr algn="ctr"/>
            <a:r>
              <a:rPr lang="fr-FR" sz="2000" dirty="0" smtClean="0"/>
              <a:t>Difficultés relationnelles avec vos salariés/ vos associés</a:t>
            </a:r>
          </a:p>
          <a:p>
            <a:pPr algn="ctr"/>
            <a:r>
              <a:rPr lang="fr-FR" sz="2000" dirty="0" smtClean="0"/>
              <a:t>Éventualité du dépôt de bilan</a:t>
            </a:r>
          </a:p>
          <a:p>
            <a:pPr algn="ctr"/>
            <a:r>
              <a:rPr lang="fr-FR" sz="2000" dirty="0" smtClean="0"/>
              <a:t>Baisse de l’activité commerciale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3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5434</TotalTime>
  <Words>1226</Words>
  <Application>Microsoft Office PowerPoint</Application>
  <PresentationFormat>Affichage à l'écran (4:3)</PresentationFormat>
  <Paragraphs>377</Paragraphs>
  <Slides>26</Slides>
  <Notes>8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Webdings</vt:lpstr>
      <vt:lpstr>Wingdings</vt:lpstr>
      <vt:lpstr>Thème Office</vt:lpstr>
      <vt:lpstr>Présentation PowerPoint</vt:lpstr>
      <vt:lpstr>DIRIGEANTS D’ENTREPRISE </vt:lpstr>
      <vt:lpstr>Présentation PowerPoint</vt:lpstr>
      <vt:lpstr>Présentation PowerPoint</vt:lpstr>
      <vt:lpstr>LE STRESS CHRONIQUE  </vt:lpstr>
      <vt:lpstr>Présentation PowerPoint</vt:lpstr>
      <vt:lpstr>SPECIFICITE DU STRESS DU DIRIGEANT </vt:lpstr>
      <vt:lpstr>FACTEURS COMPLEMENTAIRES DE STRESS </vt:lpstr>
      <vt:lpstr>SONDAGE 1</vt:lpstr>
      <vt:lpstr>SONDAGE 2</vt:lpstr>
      <vt:lpstr>Présentation PowerPoint</vt:lpstr>
      <vt:lpstr>STRESS ABSOLU (en lien avec la période COVID 19)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AIST 21 53 avenue Françoise Giroud – CS 37628 21076 DIJON CEDEX</vt:lpstr>
    </vt:vector>
  </TitlesOfParts>
  <Company>JPM et Associés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 LAURENTI</dc:creator>
  <cp:lastModifiedBy>GAMBU Isabelle</cp:lastModifiedBy>
  <cp:revision>426</cp:revision>
  <cp:lastPrinted>2020-09-23T16:38:50Z</cp:lastPrinted>
  <dcterms:created xsi:type="dcterms:W3CDTF">2019-10-03T09:35:16Z</dcterms:created>
  <dcterms:modified xsi:type="dcterms:W3CDTF">2020-09-24T08:59:12Z</dcterms:modified>
</cp:coreProperties>
</file>