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4" r:id="rId1"/>
    <p:sldMasterId id="2147483711" r:id="rId2"/>
    <p:sldMasterId id="2147483713" r:id="rId3"/>
    <p:sldMasterId id="2147483717" r:id="rId4"/>
  </p:sldMasterIdLst>
  <p:notesMasterIdLst>
    <p:notesMasterId r:id="rId33"/>
  </p:notesMasterIdLst>
  <p:sldIdLst>
    <p:sldId id="256" r:id="rId5"/>
    <p:sldId id="394" r:id="rId6"/>
    <p:sldId id="425" r:id="rId7"/>
    <p:sldId id="405" r:id="rId8"/>
    <p:sldId id="411" r:id="rId9"/>
    <p:sldId id="415" r:id="rId10"/>
    <p:sldId id="407" r:id="rId11"/>
    <p:sldId id="423" r:id="rId12"/>
    <p:sldId id="406" r:id="rId13"/>
    <p:sldId id="429" r:id="rId14"/>
    <p:sldId id="432" r:id="rId15"/>
    <p:sldId id="433" r:id="rId16"/>
    <p:sldId id="434" r:id="rId17"/>
    <p:sldId id="435" r:id="rId18"/>
    <p:sldId id="446" r:id="rId19"/>
    <p:sldId id="436" r:id="rId20"/>
    <p:sldId id="437" r:id="rId21"/>
    <p:sldId id="438" r:id="rId22"/>
    <p:sldId id="439" r:id="rId23"/>
    <p:sldId id="443" r:id="rId24"/>
    <p:sldId id="444" r:id="rId25"/>
    <p:sldId id="445" r:id="rId26"/>
    <p:sldId id="430" r:id="rId27"/>
    <p:sldId id="426" r:id="rId28"/>
    <p:sldId id="431" r:id="rId29"/>
    <p:sldId id="427" r:id="rId30"/>
    <p:sldId id="428" r:id="rId31"/>
    <p:sldId id="424" r:id="rId3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9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3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39670-1FDA-4231-901A-B3B9D471584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E76F4-C73E-40B6-805F-40E2703577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309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76F4-C73E-40B6-805F-40E27035779F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56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AFCA-902F-407B-83F0-03F20227E53B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30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951E-7818-440C-B495-90306A7B9894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39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B92F-7C99-4768-955E-BF8C9BCBCFA2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5748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F8D0-1F47-430A-BA80-4E759B7080AB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970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7A8B-96CE-4C17-8A93-9DEFB07FA66B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6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7159-2C9E-4D75-A010-5D202AAC4771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250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26CF-B967-4CE8-BCEE-EC9C8A550650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861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A3B1-DB71-46C2-9072-3E70009250FF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8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333" y="1914526"/>
            <a:ext cx="2015067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31371" y="1844825"/>
            <a:ext cx="4896544" cy="147002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431371" y="3501009"/>
            <a:ext cx="6624736" cy="90852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29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188642"/>
            <a:ext cx="11617291" cy="576063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9349" y="980729"/>
            <a:ext cx="11617291" cy="90852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11345334" y="6605589"/>
            <a:ext cx="673100" cy="2047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347C0-FA99-4F2F-8D35-526A2BC10D79}" type="slidenum">
              <a:rPr lang="fr-FR" altLang="fr-FR">
                <a:solidFill>
                  <a:prstClr val="black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400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333" y="1914526"/>
            <a:ext cx="2015067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31371" y="1844825"/>
            <a:ext cx="4896544" cy="147002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431371" y="3501009"/>
            <a:ext cx="6624736" cy="90852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40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00A6-168A-4685-B835-F1BADBF41966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282" y="6159896"/>
            <a:ext cx="1308220" cy="62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3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11F9C-52CD-4360-84A9-641AB6676C18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2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ECA8-8106-40EB-A1EA-4E3A58E8BA58}" type="datetime1">
              <a:rPr lang="fr-FR" smtClean="0"/>
              <a:t>21/09/2020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6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5717-02A8-42FC-BC30-6C7AC6CA5C46}" type="datetime1">
              <a:rPr lang="fr-FR" smtClean="0"/>
              <a:t>21/09/2020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53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3FFC-7366-4C00-BA2C-2DF3D09A6EF7}" type="datetime1">
              <a:rPr lang="fr-FR" smtClean="0"/>
              <a:t>21/09/2020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57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8D43-FAFF-4D00-A83D-6B4D815C9FC8}" type="datetime1">
              <a:rPr lang="fr-FR" smtClean="0"/>
              <a:t>21/09/2020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282" y="6159896"/>
            <a:ext cx="1308220" cy="62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6943-EB8A-46DC-B891-37B3EE237CED}" type="datetime1">
              <a:rPr lang="fr-FR" smtClean="0"/>
              <a:t>21/09/2020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01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E626-9BEA-4FC3-AAEF-49B3D4FA1B35}" type="datetime1">
              <a:rPr lang="fr-FR" smtClean="0"/>
              <a:t>21/09/2020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4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B8CEE-BD37-4F35-B512-073C734D8150}" type="datetime1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DB7AF3-2AC4-4173-A60D-49C4502EB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02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71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769100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334" y="6442076"/>
            <a:ext cx="6170084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24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7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ail-emploi.gouv.fr/" TargetMode="External"/><Relationship Id="rId2" Type="http://schemas.openxmlformats.org/officeDocument/2006/relationships/hyperlink" Target="http://www.inrs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nact.fr/" TargetMode="External"/><Relationship Id="rId5" Type="http://schemas.openxmlformats.org/officeDocument/2006/relationships/hyperlink" Target="https://www.santepubliquefrance.fr/" TargetMode="External"/><Relationship Id="rId4" Type="http://schemas.openxmlformats.org/officeDocument/2006/relationships/hyperlink" Target="https://solidarites-sante.gouv.f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1870" y="3086209"/>
            <a:ext cx="9398000" cy="1493129"/>
          </a:xfrm>
        </p:spPr>
        <p:txBody>
          <a:bodyPr/>
          <a:lstStyle/>
          <a:p>
            <a:pPr algn="ctr"/>
            <a:r>
              <a:rPr lang="fr-FR" sz="4400" dirty="0" smtClean="0">
                <a:solidFill>
                  <a:schemeClr val="accent3">
                    <a:lumMod val="75000"/>
                  </a:schemeClr>
                </a:solidFill>
              </a:rPr>
              <a:t>	Retour d’expérience COVID-19 – comment se préparer à une nouvelle épidémie?</a:t>
            </a:r>
            <a:endParaRPr lang="fr-FR" sz="44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22934" y="4944463"/>
            <a:ext cx="7766936" cy="1096899"/>
          </a:xfrm>
        </p:spPr>
        <p:txBody>
          <a:bodyPr>
            <a:noAutofit/>
          </a:bodyPr>
          <a:lstStyle/>
          <a:p>
            <a:r>
              <a:rPr lang="fr-FR" sz="2400" dirty="0" smtClean="0"/>
              <a:t>Adrien DUC – Olivier AMEIL </a:t>
            </a:r>
          </a:p>
          <a:p>
            <a:r>
              <a:rPr lang="fr-FR" sz="2400" dirty="0" smtClean="0"/>
              <a:t>24/09/2020</a:t>
            </a:r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150" y="383861"/>
            <a:ext cx="3335439" cy="1605449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41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3" y="2129306"/>
            <a:ext cx="9252277" cy="1760114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Evolution du suivi médical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Suivi Médical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11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841678"/>
            <a:ext cx="8827274" cy="4810259"/>
          </a:xfrm>
        </p:spPr>
        <p:txBody>
          <a:bodyPr>
            <a:normAutofit/>
          </a:bodyPr>
          <a:lstStyle/>
          <a:p>
            <a:r>
              <a:rPr lang="fr-FR" sz="2000" dirty="0"/>
              <a:t>Connaissances médicales se sont affinées au cours du temps</a:t>
            </a:r>
          </a:p>
          <a:p>
            <a:endParaRPr lang="fr-FR" sz="2000" dirty="0"/>
          </a:p>
          <a:p>
            <a:r>
              <a:rPr lang="fr-FR" sz="2000" dirty="0"/>
              <a:t>Liste du </a:t>
            </a:r>
            <a:r>
              <a:rPr lang="fr-FR" sz="2000" dirty="0" smtClean="0"/>
              <a:t>Haut Conseil de la Santé Publique (HCSP) </a:t>
            </a:r>
            <a:r>
              <a:rPr lang="fr-FR" sz="2000" dirty="0" smtClean="0"/>
              <a:t>sur les personnes vulnérables, très </a:t>
            </a:r>
            <a:r>
              <a:rPr lang="fr-FR" sz="2000" dirty="0"/>
              <a:t>ouverte, précisions au fil du temps sur certaines maladies par sociétés savantes de telle ou telle spécialité: </a:t>
            </a:r>
            <a:r>
              <a:rPr lang="fr-FR" sz="2000" dirty="0" smtClean="0"/>
              <a:t>maladies inflammatoires chroniques de l’intestin (MICI), </a:t>
            </a:r>
            <a:r>
              <a:rPr lang="fr-FR" sz="2000" dirty="0"/>
              <a:t>asthme</a:t>
            </a:r>
          </a:p>
          <a:p>
            <a:endParaRPr lang="fr-FR" sz="2000" dirty="0"/>
          </a:p>
          <a:p>
            <a:r>
              <a:rPr lang="fr-FR" sz="2000" dirty="0"/>
              <a:t>Recommandations sur rôle du médecin: conseil du </a:t>
            </a:r>
            <a:r>
              <a:rPr lang="fr-FR" sz="2000" dirty="0" smtClean="0"/>
              <a:t>salarié et de l’employeur, </a:t>
            </a:r>
            <a:r>
              <a:rPr lang="fr-FR" sz="2000" dirty="0"/>
              <a:t>informer sur les risques</a:t>
            </a:r>
            <a:r>
              <a:rPr lang="fr-FR" sz="2000" dirty="0" smtClean="0"/>
              <a:t>, information </a:t>
            </a:r>
            <a:r>
              <a:rPr lang="fr-FR" sz="2000" dirty="0"/>
              <a:t>sur milieu de travail, inventaire des moyens de </a:t>
            </a:r>
            <a:r>
              <a:rPr lang="fr-FR" sz="2000" dirty="0" smtClean="0"/>
              <a:t>prévention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0088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Suivi Médical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12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5" y="1854556"/>
            <a:ext cx="8711364" cy="4810259"/>
          </a:xfrm>
        </p:spPr>
        <p:txBody>
          <a:bodyPr>
            <a:normAutofit/>
          </a:bodyPr>
          <a:lstStyle/>
          <a:p>
            <a:r>
              <a:rPr lang="fr-FR" sz="2000" dirty="0"/>
              <a:t>Recommandations </a:t>
            </a:r>
            <a:r>
              <a:rPr lang="fr-FR" sz="2000" dirty="0" smtClean="0"/>
              <a:t>multiples : HCSP</a:t>
            </a:r>
            <a:r>
              <a:rPr lang="fr-FR" sz="2000" dirty="0"/>
              <a:t>, AMELI, Santé Publique France, Ministère de la santé, Ministère du Travail, Société française de médecine du travail…</a:t>
            </a:r>
          </a:p>
          <a:p>
            <a:endParaRPr lang="fr-FR" sz="2000" dirty="0"/>
          </a:p>
          <a:p>
            <a:r>
              <a:rPr lang="fr-FR" sz="2000" dirty="0"/>
              <a:t>Prise en charge variable au cours du temps: arrêt de travail classique avant le confinement puis « auto déclaration » sur </a:t>
            </a:r>
            <a:r>
              <a:rPr lang="fr-FR" sz="2000" dirty="0" smtClean="0"/>
              <a:t>declareameli.fr </a:t>
            </a:r>
            <a:r>
              <a:rPr lang="fr-FR" sz="2000" dirty="0"/>
              <a:t>chez personnes en </a:t>
            </a:r>
            <a:r>
              <a:rPr lang="fr-FR" sz="2000" dirty="0" smtClean="0"/>
              <a:t>affection longue durée (ALD) </a:t>
            </a:r>
            <a:r>
              <a:rPr lang="fr-FR" sz="2000" dirty="0"/>
              <a:t>pour une liste importante de pathologies puis certificat d’isolement </a:t>
            </a:r>
            <a:r>
              <a:rPr lang="fr-FR" sz="2000" dirty="0" smtClean="0"/>
              <a:t>prescrit </a:t>
            </a:r>
            <a:r>
              <a:rPr lang="fr-FR" sz="2000" dirty="0"/>
              <a:t>par médecin traitant sans date de fin !!!</a:t>
            </a:r>
          </a:p>
        </p:txBody>
      </p:sp>
    </p:spTree>
    <p:extLst>
      <p:ext uri="{BB962C8B-B14F-4D97-AF65-F5344CB8AC3E}">
        <p14:creationId xmlns:p14="http://schemas.microsoft.com/office/powerpoint/2010/main" val="104234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Nouvelle liste de personnes vulnérables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0608" y="1326525"/>
            <a:ext cx="9684912" cy="526745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000" dirty="0" smtClean="0"/>
              <a:t>Alors </a:t>
            </a:r>
            <a:r>
              <a:rPr lang="fr-FR" sz="2000" dirty="0"/>
              <a:t>que le décret du 5 </a:t>
            </a:r>
            <a:r>
              <a:rPr lang="fr-FR" sz="2000" dirty="0" smtClean="0"/>
              <a:t>mai 2020, </a:t>
            </a:r>
            <a:r>
              <a:rPr lang="fr-FR" sz="2000" dirty="0"/>
              <a:t>listait 11 critères de vulnérabilité, le décret du </a:t>
            </a:r>
            <a:r>
              <a:rPr lang="fr-FR" sz="2000" dirty="0" smtClean="0"/>
              <a:t>30 </a:t>
            </a:r>
            <a:r>
              <a:rPr lang="fr-FR" sz="2000" dirty="0"/>
              <a:t>août </a:t>
            </a:r>
            <a:r>
              <a:rPr lang="fr-FR" sz="2000" dirty="0" smtClean="0"/>
              <a:t>2020 n’en </a:t>
            </a:r>
            <a:r>
              <a:rPr lang="fr-FR" sz="2000" dirty="0"/>
              <a:t>retient que quatre. Sont désormais éligibles au chômage </a:t>
            </a:r>
            <a:r>
              <a:rPr lang="fr-FR" sz="2000" dirty="0" smtClean="0"/>
              <a:t>partiel, sur prescription médicale, </a:t>
            </a:r>
            <a:r>
              <a:rPr lang="fr-FR" sz="2000" dirty="0"/>
              <a:t>les salariés répondant à l’un des critères suivants </a:t>
            </a:r>
            <a:r>
              <a:rPr lang="fr-FR" sz="2000" dirty="0" smtClean="0"/>
              <a:t>:</a:t>
            </a:r>
            <a:endParaRPr lang="fr-FR" sz="2000" dirty="0"/>
          </a:p>
          <a:p>
            <a:pPr lvl="0"/>
            <a:r>
              <a:rPr lang="fr-FR" sz="2000" dirty="0" smtClean="0"/>
              <a:t>Être </a:t>
            </a:r>
            <a:r>
              <a:rPr lang="fr-FR" sz="2000" dirty="0"/>
              <a:t>atteint d’un cancer évolutif sous traitement (hors hormonothérapie);</a:t>
            </a:r>
          </a:p>
          <a:p>
            <a:pPr lvl="0"/>
            <a:r>
              <a:rPr lang="fr-FR" sz="2000" dirty="0" smtClean="0"/>
              <a:t>Être </a:t>
            </a:r>
            <a:r>
              <a:rPr lang="fr-FR" sz="2000" dirty="0"/>
              <a:t>atteint d’une immunodépression congénitale ou acquise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Médicamenteuse : chimiothérapie anticancéreuse, traitement immunosuppresseur, biothérapie et/ou corticothérapie à dose immunosuppressive 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Infection à VIH non contrôlée ou avec des CD4 &lt; 200mm3 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Consécutive à une greffe d’organe solide ou de cellules souches hématopoïétiques 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Liée à une hémopathie maligne en cours de traitement ;</a:t>
            </a:r>
          </a:p>
          <a:p>
            <a:pPr lvl="0"/>
            <a:r>
              <a:rPr lang="fr-FR" sz="2000" dirty="0" smtClean="0"/>
              <a:t>Être </a:t>
            </a:r>
            <a:r>
              <a:rPr lang="fr-FR" sz="2000" dirty="0"/>
              <a:t>âgé de 65 ans ou plus et avoir un diabète associé à une obésité ou des complications micro ou macro vasculaires ;</a:t>
            </a:r>
          </a:p>
          <a:p>
            <a:pPr lvl="0"/>
            <a:r>
              <a:rPr lang="fr-FR" sz="2000" dirty="0" smtClean="0"/>
              <a:t>Être </a:t>
            </a:r>
            <a:r>
              <a:rPr lang="fr-FR" sz="2000" dirty="0"/>
              <a:t>dialysé ou présenter une insuffisance rénale chronique sévère.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3793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Attention: nouvelle liste = liste pour l’activité partielle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4911" y="2340894"/>
            <a:ext cx="8596668" cy="3312931"/>
          </a:xfrm>
        </p:spPr>
        <p:txBody>
          <a:bodyPr>
            <a:normAutofit/>
          </a:bodyPr>
          <a:lstStyle/>
          <a:p>
            <a:r>
              <a:rPr lang="fr-FR" sz="2000" dirty="0" smtClean="0"/>
              <a:t>Les </a:t>
            </a:r>
            <a:r>
              <a:rPr lang="fr-FR" sz="2000" dirty="0"/>
              <a:t>vulnérabilités de la liste antérieure au </a:t>
            </a:r>
            <a:r>
              <a:rPr lang="fr-FR" sz="2000" dirty="0" smtClean="0"/>
              <a:t>30/08/2020 </a:t>
            </a:r>
            <a:r>
              <a:rPr lang="fr-FR" sz="2000" dirty="0"/>
              <a:t>persistent</a:t>
            </a:r>
          </a:p>
          <a:p>
            <a:pPr marL="0" indent="0">
              <a:buNone/>
            </a:pPr>
            <a:r>
              <a:rPr lang="fr-FR" sz="2000" dirty="0"/>
              <a:t>à des degrés variables selon les pathologies</a:t>
            </a:r>
          </a:p>
          <a:p>
            <a:endParaRPr lang="fr-FR" sz="2000" dirty="0" smtClean="0"/>
          </a:p>
          <a:p>
            <a:r>
              <a:rPr lang="fr-FR" sz="2000" dirty="0" smtClean="0"/>
              <a:t>La liste </a:t>
            </a:r>
            <a:r>
              <a:rPr lang="fr-FR" sz="2000" dirty="0"/>
              <a:t>du </a:t>
            </a:r>
            <a:r>
              <a:rPr lang="fr-FR" sz="2000" dirty="0" smtClean="0"/>
              <a:t>30/08/2020 n’est pas </a:t>
            </a:r>
            <a:r>
              <a:rPr lang="fr-FR" sz="2000" dirty="0"/>
              <a:t>présente sur le </a:t>
            </a:r>
            <a:r>
              <a:rPr lang="fr-FR" sz="2000" dirty="0" smtClean="0"/>
              <a:t>site: solidarites-sante.gouv.fr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Il faut garder en tête une possible vulnérabilité de ces salariés antérieurement bénéficiaires de l’activité partielle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5462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 questions fréquemment posées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4911" y="2340894"/>
            <a:ext cx="8596668" cy="3312931"/>
          </a:xfrm>
        </p:spPr>
        <p:txBody>
          <a:bodyPr>
            <a:normAutofit/>
          </a:bodyPr>
          <a:lstStyle/>
          <a:p>
            <a:r>
              <a:rPr lang="fr-FR" sz="2000" dirty="0" smtClean="0"/>
              <a:t>Sources : Société Française de Médecine du Travail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17228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Est-ce que le médecin du travail peut s’opposer au retour au travail d’un salarié vulnérable?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9154" y="2534077"/>
            <a:ext cx="8596668" cy="2720504"/>
          </a:xfrm>
        </p:spPr>
        <p:txBody>
          <a:bodyPr>
            <a:noAutofit/>
          </a:bodyPr>
          <a:lstStyle/>
          <a:p>
            <a:r>
              <a:rPr lang="fr-FR" sz="2000" dirty="0" smtClean="0"/>
              <a:t>Non, sauf si danger pour des tiers : public, collègues,…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Obligation de l’informer des risques et des moyens de prévention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Le médecin peut proposer un poste aménagé, moins exposé, après échange avec le salarié et l’employeur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Rôle du télétravail, d’un poste en bureau seul,…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41222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Est-ce que le service de santé au travail doit contacter tous les salariés vulnérables avant une reprise d’activité?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611350"/>
            <a:ext cx="8596668" cy="2900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 smtClean="0"/>
              <a:t>Non, l’employeur doit assurer une information à ses salariés :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Sur les vulnérabilités susceptibles d’entraîner un risque de forme grave de Covid,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Si le salarié a un doute sur des </a:t>
            </a:r>
            <a:r>
              <a:rPr lang="fr-FR" sz="2000" dirty="0"/>
              <a:t>vulnérabilités susceptibles d’entraîner un risque de forme </a:t>
            </a:r>
            <a:r>
              <a:rPr lang="fr-FR" sz="2000" dirty="0" smtClean="0"/>
              <a:t>grave de Covid, lui recommander de se rapprocher de son médecin généraliste ou du médecin du travail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29677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médecin doit-il « convoquer » des salariés que l’employeur lui aurait désigné comme vulnérables et en arrêt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624228"/>
            <a:ext cx="8596668" cy="241141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000" dirty="0" smtClean="0"/>
              <a:t>Pas de convocation par le médecin du travail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Mettre en place la séquence suivante: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800" dirty="0" smtClean="0"/>
              <a:t>Appel de l’employeur qui conseille au salarié de se rapprocher du </a:t>
            </a:r>
            <a:r>
              <a:rPr lang="fr-FR" sz="1800" dirty="0" smtClean="0"/>
              <a:t>service de santé au travail </a:t>
            </a:r>
            <a:r>
              <a:rPr lang="fr-FR" sz="1800" dirty="0" smtClean="0"/>
              <a:t>pour demander une visite ou une téléconsultation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468693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Possibilité de faire des listings de personnes vulnérables à l’employeur?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7790" y="2392409"/>
            <a:ext cx="8596668" cy="3880773"/>
          </a:xfrm>
        </p:spPr>
        <p:txBody>
          <a:bodyPr>
            <a:normAutofit/>
          </a:bodyPr>
          <a:lstStyle/>
          <a:p>
            <a:r>
              <a:rPr lang="fr-FR" sz="2000" dirty="0" smtClean="0"/>
              <a:t>Non, pas de listing par nécessité de respect du secret médical</a:t>
            </a:r>
          </a:p>
          <a:p>
            <a:endParaRPr lang="fr-FR" sz="2000" dirty="0"/>
          </a:p>
          <a:p>
            <a:r>
              <a:rPr lang="fr-FR" sz="2000" dirty="0" smtClean="0"/>
              <a:t>L’employeur informe les salariés s’estimant vulnérables qu’ils peuvent solliciter le </a:t>
            </a:r>
            <a:r>
              <a:rPr lang="fr-FR" sz="2000" dirty="0" smtClean="0"/>
              <a:t>service de santé au travail </a:t>
            </a:r>
            <a:r>
              <a:rPr lang="fr-FR" sz="2000" dirty="0" smtClean="0"/>
              <a:t>pour rencontrer le médecin et discuter des possibilités de prévention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92006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37883" y="1455314"/>
            <a:ext cx="9375818" cy="521594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Impact du confinement, du </a:t>
            </a:r>
            <a:r>
              <a:rPr lang="fr-FR" dirty="0" err="1" smtClean="0"/>
              <a:t>déconfinement</a:t>
            </a:r>
            <a:r>
              <a:rPr lang="fr-FR" dirty="0" smtClean="0"/>
              <a:t> et des mesures barrières sur les risques professionnels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Risques biologiques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Télétravail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Activité physique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Ambiance thermique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Risques divers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RPS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dirty="0" smtClean="0"/>
          </a:p>
          <a:p>
            <a:pPr lvl="0">
              <a:buClr>
                <a:srgbClr val="90C226"/>
              </a:buClr>
            </a:pP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Evolution du suivi médical</a:t>
            </a:r>
          </a:p>
          <a:p>
            <a:pPr lvl="1">
              <a:buClr>
                <a:srgbClr val="90C226"/>
              </a:buClr>
              <a:buFont typeface="Arial" panose="020B0604020202020204" pitchFamily="34" charset="0"/>
              <a:buChar char="•"/>
            </a:pPr>
            <a:endParaRPr lang="fr-FR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Eléments à prendre en compte en cas de nouveau confinement/nouvelle épidémie</a:t>
            </a:r>
          </a:p>
          <a:p>
            <a:pPr lvl="1">
              <a:buClr>
                <a:srgbClr val="90C226"/>
              </a:buClr>
              <a:buFont typeface="Arial" panose="020B0604020202020204" pitchFamily="34" charset="0"/>
              <a:buChar char="•"/>
            </a:pPr>
            <a:r>
              <a:rPr lang="fr-FR" dirty="0"/>
              <a:t>Eléments généraux</a:t>
            </a:r>
          </a:p>
          <a:p>
            <a:pPr lvl="1">
              <a:buClr>
                <a:srgbClr val="90C226"/>
              </a:buClr>
              <a:buFont typeface="Arial" panose="020B0604020202020204" pitchFamily="34" charset="0"/>
              <a:buChar char="•"/>
            </a:pPr>
            <a:r>
              <a:rPr lang="fr-FR" dirty="0"/>
              <a:t>Risques biologiques</a:t>
            </a:r>
          </a:p>
          <a:p>
            <a:pPr lvl="1">
              <a:buClr>
                <a:srgbClr val="90C226"/>
              </a:buClr>
              <a:buFont typeface="Arial" panose="020B0604020202020204" pitchFamily="34" charset="0"/>
              <a:buChar char="•"/>
            </a:pPr>
            <a:r>
              <a:rPr lang="fr-FR" dirty="0"/>
              <a:t>Télétravail</a:t>
            </a:r>
          </a:p>
          <a:p>
            <a:pPr lvl="1">
              <a:buClr>
                <a:srgbClr val="90C226"/>
              </a:buClr>
              <a:buFont typeface="Arial" panose="020B0604020202020204" pitchFamily="34" charset="0"/>
              <a:buChar char="•"/>
            </a:pPr>
            <a:r>
              <a:rPr lang="fr-FR" dirty="0"/>
              <a:t>RPS</a:t>
            </a:r>
          </a:p>
        </p:txBody>
      </p:sp>
    </p:spTree>
    <p:extLst>
      <p:ext uri="{BB962C8B-B14F-4D97-AF65-F5344CB8AC3E}">
        <p14:creationId xmlns:p14="http://schemas.microsoft.com/office/powerpoint/2010/main" val="205632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Comment préserver la santé psychique des salariés dans ces circonstances exceptionnelles?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6092" y="2421229"/>
            <a:ext cx="8939151" cy="37618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dirty="0" smtClean="0"/>
              <a:t>Validité des références antérieures : critères du rapport GOLLAC</a:t>
            </a:r>
          </a:p>
          <a:p>
            <a:pPr algn="just"/>
            <a:r>
              <a:rPr lang="fr-FR" sz="2000" dirty="0" smtClean="0"/>
              <a:t>exigences de </a:t>
            </a:r>
            <a:r>
              <a:rPr lang="fr-FR" sz="2000" dirty="0" smtClean="0"/>
              <a:t>travail : </a:t>
            </a:r>
            <a:r>
              <a:rPr lang="fr-FR" sz="2000" dirty="0" smtClean="0"/>
              <a:t>gérer l’augmentation </a:t>
            </a:r>
            <a:r>
              <a:rPr lang="fr-FR" sz="2000" dirty="0" smtClean="0"/>
              <a:t>d’activité </a:t>
            </a:r>
            <a:r>
              <a:rPr lang="fr-FR" sz="2000" dirty="0" smtClean="0"/>
              <a:t>et l’inflation des procédures</a:t>
            </a:r>
          </a:p>
          <a:p>
            <a:pPr algn="just"/>
            <a:r>
              <a:rPr lang="fr-FR" sz="2000" dirty="0" smtClean="0"/>
              <a:t>exigences </a:t>
            </a:r>
            <a:r>
              <a:rPr lang="fr-FR" sz="2000" dirty="0" smtClean="0"/>
              <a:t>émotionnelles : </a:t>
            </a:r>
            <a:r>
              <a:rPr lang="fr-FR" sz="2000" dirty="0" smtClean="0"/>
              <a:t>inquiétude des salariés</a:t>
            </a:r>
          </a:p>
          <a:p>
            <a:pPr algn="just"/>
            <a:r>
              <a:rPr lang="fr-FR" sz="2000" dirty="0" smtClean="0"/>
              <a:t>autonomie: parfois autonomie limitée dans prise de décision</a:t>
            </a:r>
          </a:p>
          <a:p>
            <a:pPr algn="just"/>
            <a:r>
              <a:rPr lang="fr-FR" sz="2000" dirty="0" smtClean="0"/>
              <a:t>conflits de </a:t>
            </a:r>
            <a:r>
              <a:rPr lang="fr-FR" sz="2000" dirty="0" smtClean="0"/>
              <a:t>valeur : </a:t>
            </a:r>
            <a:r>
              <a:rPr lang="fr-FR" sz="2000" dirty="0" smtClean="0"/>
              <a:t>nécessaire activité et protection de la santé des salariés </a:t>
            </a:r>
          </a:p>
          <a:p>
            <a:pPr algn="just"/>
            <a:r>
              <a:rPr lang="fr-FR" sz="2000" dirty="0" smtClean="0"/>
              <a:t>insécurité du </a:t>
            </a:r>
            <a:r>
              <a:rPr lang="fr-FR" sz="2000" dirty="0" smtClean="0"/>
              <a:t>travail : </a:t>
            </a:r>
            <a:r>
              <a:rPr lang="fr-FR" sz="2000" dirty="0" smtClean="0"/>
              <a:t>avenir économique et sanitaire </a:t>
            </a:r>
            <a:r>
              <a:rPr lang="fr-FR" sz="2000" dirty="0" smtClean="0"/>
              <a:t>incertain (diminution d’activité)</a:t>
            </a:r>
            <a:endParaRPr lang="fr-FR" sz="2000" dirty="0" smtClean="0"/>
          </a:p>
          <a:p>
            <a:pPr algn="just"/>
            <a:r>
              <a:rPr lang="fr-FR" sz="2000" dirty="0" smtClean="0"/>
              <a:t>relations au </a:t>
            </a:r>
            <a:r>
              <a:rPr lang="fr-FR" sz="2000" dirty="0" smtClean="0"/>
              <a:t>travail : </a:t>
            </a:r>
            <a:r>
              <a:rPr lang="fr-FR" sz="2000" dirty="0" smtClean="0"/>
              <a:t>tensions liées aux incertitudes, exigences nouvelles, besoin de « rattraper une activité »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63745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Perspectives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5"/>
          </a:xfrm>
        </p:spPr>
        <p:txBody>
          <a:bodyPr>
            <a:noAutofit/>
          </a:bodyPr>
          <a:lstStyle/>
          <a:p>
            <a:r>
              <a:rPr lang="fr-FR" sz="2000" dirty="0" smtClean="0"/>
              <a:t>Progrès  accomplis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connaissances du risque infectieux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prévention organisationnelle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disponibilité des équipements de protection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organisation du télétravail au plan technique et </a:t>
            </a:r>
            <a:r>
              <a:rPr lang="fr-FR" sz="1800" dirty="0" smtClean="0"/>
              <a:t>managérial (chartes, accords)  </a:t>
            </a:r>
            <a:endParaRPr lang="fr-FR" sz="2000" dirty="0" smtClean="0"/>
          </a:p>
          <a:p>
            <a:pPr>
              <a:spcBef>
                <a:spcPts val="3000"/>
              </a:spcBef>
            </a:pPr>
            <a:r>
              <a:rPr lang="fr-FR" sz="2000" dirty="0" smtClean="0"/>
              <a:t>Points </a:t>
            </a:r>
            <a:r>
              <a:rPr lang="fr-FR" sz="2000" dirty="0" smtClean="0"/>
              <a:t>faibles : 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difficultés du dépistage: délai de réalisation, délai d’obtention des résultats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difficultés du traçage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variation réglementaire, nécessité de veille législative et sanitaire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suivi médical différé de certains salariés </a:t>
            </a:r>
            <a:r>
              <a:rPr lang="fr-FR" sz="1800" dirty="0" smtClean="0"/>
              <a:t>fragiles : </a:t>
            </a:r>
            <a:r>
              <a:rPr lang="fr-FR" sz="1800" dirty="0" smtClean="0"/>
              <a:t>opération décalées, kinésithérapie écourtée</a:t>
            </a:r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642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75007"/>
            <a:ext cx="8596668" cy="5131479"/>
          </a:xfrm>
        </p:spPr>
        <p:txBody>
          <a:bodyPr>
            <a:noAutofit/>
          </a:bodyPr>
          <a:lstStyle/>
          <a:p>
            <a:r>
              <a:rPr lang="fr-FR" sz="2000" dirty="0" smtClean="0"/>
              <a:t>Objectif : vivre avec le virus en sachant que la situation actuelle est pourvoyeuse de facteurs de risques </a:t>
            </a:r>
            <a:r>
              <a:rPr lang="fr-FR" sz="2000" dirty="0" smtClean="0"/>
              <a:t>psychosociaux : </a:t>
            </a:r>
            <a:endParaRPr lang="fr-FR" sz="2000" dirty="0" smtClean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800" dirty="0" smtClean="0"/>
              <a:t>Exigences du </a:t>
            </a:r>
            <a:r>
              <a:rPr lang="fr-FR" sz="1800" dirty="0" smtClean="0"/>
              <a:t>travail :  </a:t>
            </a:r>
            <a:r>
              <a:rPr lang="fr-FR" sz="1800" dirty="0" smtClean="0"/>
              <a:t>	quantitatives : nécessité de « rattraper »</a:t>
            </a:r>
          </a:p>
          <a:p>
            <a:pPr marL="400050" lvl="1" indent="0">
              <a:spcBef>
                <a:spcPts val="600"/>
              </a:spcBef>
              <a:buNone/>
            </a:pPr>
            <a:r>
              <a:rPr lang="fr-FR" sz="1800" dirty="0" smtClean="0"/>
              <a:t>                                    	qualitatives : procédures plus complexes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800" dirty="0" smtClean="0"/>
              <a:t>Insécurité du </a:t>
            </a:r>
            <a:r>
              <a:rPr lang="fr-FR" sz="1800" dirty="0" smtClean="0"/>
              <a:t>travail : </a:t>
            </a:r>
            <a:r>
              <a:rPr lang="fr-FR" sz="1800" dirty="0" smtClean="0"/>
              <a:t>incertitude économique, peur de la contamination</a:t>
            </a:r>
            <a:endParaRPr lang="fr-FR" sz="2000" dirty="0" smtClean="0"/>
          </a:p>
          <a:p>
            <a:pPr>
              <a:spcBef>
                <a:spcPts val="1800"/>
              </a:spcBef>
            </a:pPr>
            <a:r>
              <a:rPr lang="fr-FR" sz="2000" dirty="0" smtClean="0"/>
              <a:t>Rôle du réfèrent Covid, rôle du CSE pour associer les salariés à la démarche de prévention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Nécessité de rassurer les salariés sur leur sécurité au </a:t>
            </a:r>
            <a:r>
              <a:rPr lang="fr-FR" sz="2000" dirty="0" smtClean="0"/>
              <a:t>travail : </a:t>
            </a:r>
            <a:r>
              <a:rPr lang="fr-FR" sz="2000" dirty="0" smtClean="0"/>
              <a:t>diminuer le risque Covid sans négliger les autres risques professionnels. En effet, l’accidentalité augmente habituellement dans contexte de reprise d’activité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Autres </a:t>
            </a:r>
            <a:r>
              <a:rPr lang="fr-FR" sz="2000" dirty="0" smtClean="0"/>
              <a:t>axes : </a:t>
            </a:r>
            <a:r>
              <a:rPr lang="fr-FR" sz="2000" dirty="0" smtClean="0"/>
              <a:t>donner un objectif commun, donner du sens, être à l’écoute, repérer les fragilités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092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3" y="2129306"/>
            <a:ext cx="9252277" cy="1760114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Eléments à prendre en compte en cas de nouveau confinement/nouvelle épidémie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0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léments généraux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47729" y="1326524"/>
            <a:ext cx="9517487" cy="517730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Mettre à jour entièrement le Document Unique et l’actualiser (plan d’action)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 rapprocher autant que possible des sources institutionnelles (notamment de votre Service de Santé au Travail)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Diversifier les sources d’informations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Centrer les sources d’information sur des médias sûrs et spécialisés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Réaliser un plan de continuité de l’activité ou de reprise de l’activité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Préparer à l’avance les différentes étapes possibles de l’épidémie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Echanger avec le CSE (ou à défaut les salariés) sur les mesures envisagées/ mises en place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Faire un retour d’expérience sur la période passée suivi d’un plan d’action</a:t>
            </a:r>
          </a:p>
          <a:p>
            <a:pPr lvl="0">
              <a:buClr>
                <a:srgbClr val="90C226"/>
              </a:buClr>
            </a:pPr>
            <a:endParaRPr lang="fr-FR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5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Risques Biologiques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25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765577"/>
            <a:ext cx="8596668" cy="4275785"/>
          </a:xfrm>
        </p:spPr>
        <p:txBody>
          <a:bodyPr>
            <a:norm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Certains aspects pourraient perdurer au-delà de la période actuelle :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Le lavage des mains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L’accès au gel hydro-alcoolique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Réserve de masques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 prise en compte du contact avec le public/gestion des files d’attente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Procédures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personne malade, cas contact, etc.)</a:t>
            </a:r>
          </a:p>
          <a:p>
            <a:pPr lvl="0">
              <a:buClr>
                <a:srgbClr val="90C226"/>
              </a:buClr>
            </a:pPr>
            <a:endParaRPr lang="fr-FR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3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Risques Biomécaniques - télétravail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26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2343955"/>
            <a:ext cx="8596668" cy="4327299"/>
          </a:xfrm>
        </p:spPr>
        <p:txBody>
          <a:bodyPr>
            <a:normAutofit/>
          </a:bodyPr>
          <a:lstStyle/>
          <a:p>
            <a:r>
              <a:rPr lang="fr-FR" sz="2000" dirty="0" smtClean="0"/>
              <a:t>Mettre en place un accord ou une charte ; mettre à jour l’existant en incluant le télétravail forcé de longue durée</a:t>
            </a:r>
            <a:endParaRPr lang="fr-FR" sz="2000" dirty="0"/>
          </a:p>
          <a:p>
            <a:pPr lvl="1">
              <a:buClr>
                <a:srgbClr val="90C226"/>
              </a:buClr>
              <a:buFont typeface="Arial" panose="020B0604020202020204" pitchFamily="34" charset="0"/>
              <a:buChar char="•"/>
            </a:pPr>
            <a:endParaRPr lang="fr-FR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Préparer l’accès aux équipements et aux logiciels à distance</a:t>
            </a:r>
          </a:p>
          <a:p>
            <a:pPr>
              <a:buClr>
                <a:srgbClr val="90C226"/>
              </a:buClr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Aider les salariés à installer et aménager un espace de travail à domicile (conseils à prendre auprès de votre service de santé au travail)</a:t>
            </a:r>
          </a:p>
          <a:p>
            <a:pPr>
              <a:buClr>
                <a:srgbClr val="90C226"/>
              </a:buClr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endParaRPr lang="fr-FR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5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Risques Psychosociaux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27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777284"/>
            <a:ext cx="8596668" cy="482957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Maintenir le lien hiérarchique et entre collègues par des appels et/ou des réunions à distance</a:t>
            </a: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Laisser de la flexibilité dans l’organisation en télétravail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Rester vigilants sur l’</a:t>
            </a:r>
            <a:r>
              <a:rPr lang="fr-F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hyperconnexion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au travail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Organiser la reprise (accueil individualisé, temps de réadaptation, etc.)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Communiquer sur l’avenir de l’entreprise</a:t>
            </a:r>
          </a:p>
          <a:p>
            <a:pPr>
              <a:spcBef>
                <a:spcPts val="1800"/>
              </a:spcBef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Prendre en considération les risques d’agression (port du masque, respect des règles sanitaires, etc.)</a:t>
            </a:r>
          </a:p>
          <a:p>
            <a:pPr>
              <a:spcBef>
                <a:spcPts val="1800"/>
              </a:spcBef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Orienter si besoin vers un professionnel de santé (médecin du travail, psychologue, etc.)</a:t>
            </a:r>
          </a:p>
          <a:p>
            <a:pPr marL="0" indent="0">
              <a:spcBef>
                <a:spcPts val="1800"/>
              </a:spcBef>
              <a:buNone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57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Sources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28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983346"/>
            <a:ext cx="8596668" cy="379926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INRS (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2"/>
              </a:rPr>
              <a:t>http://www.inrs.fr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2"/>
              </a:rPr>
              <a:t>/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Ministère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du Travail (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3"/>
              </a:rPr>
              <a:t>https://travail-emploi.gouv.fr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3"/>
              </a:rPr>
              <a:t>/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</a:p>
          <a:p>
            <a:pPr>
              <a:spcBef>
                <a:spcPts val="1800"/>
              </a:spcBef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Ministère de la Santé (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https://solidarites-sante.gouv.fr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/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Santé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Publique France (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https://www.santepubliquefrance.fr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/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</a:p>
          <a:p>
            <a:pPr>
              <a:spcBef>
                <a:spcPts val="1800"/>
              </a:spcBef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ANACT (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6"/>
              </a:rPr>
              <a:t>https://www.anact.fr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6"/>
              </a:rPr>
              <a:t>/</a:t>
            </a: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</a:p>
          <a:p>
            <a:pPr marL="0" indent="0">
              <a:spcBef>
                <a:spcPts val="1800"/>
              </a:spcBef>
              <a:buNone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5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3" y="2129306"/>
            <a:ext cx="9252277" cy="1760114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Impact du confinement, du </a:t>
            </a:r>
            <a:r>
              <a:rPr lang="fr-FR" dirty="0" err="1"/>
              <a:t>déconfinement</a:t>
            </a:r>
            <a:r>
              <a:rPr lang="fr-FR" dirty="0"/>
              <a:t> et des mesures barrières sur les risques professionnels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73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Risques Biologiques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15155" y="1416677"/>
            <a:ext cx="9298546" cy="5254580"/>
          </a:xfrm>
        </p:spPr>
        <p:txBody>
          <a:bodyPr>
            <a:no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Pendant le confinement :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Difficultés d’accès au matériel de protection (masque, gel, visière, etc.)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Flot d’informations parfois difficile à intégrer</a:t>
            </a: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2400"/>
              </a:spcBef>
              <a:buClr>
                <a:srgbClr val="90C226"/>
              </a:buClr>
              <a:buNone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Après le confinement :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Risque globalement bien intégré dans l’évaluation des risques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Gestes barrières plutôt bien intégrés (attention à l’effet de relâchement)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Difficultés pour le port du masque (salariés et/ou clients)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Prévention en-dehors des postes de travail moins bien intégrée (vestiaires, toilettes, réfectoires, distributeurs, etc.)</a:t>
            </a:r>
          </a:p>
          <a:p>
            <a:pPr lvl="0">
              <a:buClr>
                <a:srgbClr val="90C226"/>
              </a:buClr>
            </a:pPr>
            <a:endParaRPr lang="fr-FR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05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Risques Biomécaniques - télétravail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933003"/>
            <a:ext cx="8596668" cy="395381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000" dirty="0" smtClean="0"/>
              <a:t>Situation de télétravail subi, prolongé et non préparé</a:t>
            </a:r>
            <a:endParaRPr lang="fr-FR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1800"/>
              </a:spcBef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Pas nécessairement d’espace dédié au domicile</a:t>
            </a:r>
          </a:p>
          <a:p>
            <a:pPr>
              <a:spcBef>
                <a:spcPts val="1800"/>
              </a:spcBef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Alternance de zones de travail modifiant la posture</a:t>
            </a:r>
          </a:p>
          <a:p>
            <a:pPr>
              <a:spcBef>
                <a:spcPts val="1800"/>
              </a:spcBef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Equipement pas adapté pour le télétravail</a:t>
            </a:r>
          </a:p>
          <a:p>
            <a:pPr>
              <a:spcBef>
                <a:spcPts val="1800"/>
              </a:spcBef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Utilisation d’équipement personnel</a:t>
            </a:r>
          </a:p>
          <a:p>
            <a:pPr>
              <a:spcBef>
                <a:spcPts val="1800"/>
              </a:spcBef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Plus de souplesse sur les temps de pause</a:t>
            </a:r>
          </a:p>
          <a:p>
            <a:pPr>
              <a:spcBef>
                <a:spcPts val="1800"/>
              </a:spcBef>
              <a:buClr>
                <a:srgbClr val="90C226"/>
              </a:buClr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Souvent oublié dans la mise à jour du </a:t>
            </a:r>
            <a:r>
              <a:rPr lang="fr-F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DU</a:t>
            </a:r>
            <a:endParaRPr lang="fr-FR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8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Risques Biomécaniques - autres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857987"/>
            <a:ext cx="7625297" cy="481326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000" dirty="0" smtClean="0"/>
              <a:t>Port du masque  = difficultés respiratoires ressenties possibles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Distanciation = limitation ou interdiction de travailler à deux (port de charges, etc.)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Utilisations d’aides à la manutention limitées par la nécessité de les nettoyer entre deux usages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Influence du stress sur la survenue de troubles musculo-squelettiques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Retour du confinement/chômage partiel : perte de tonus musculaire, de repères et de coordination</a:t>
            </a:r>
          </a:p>
          <a:p>
            <a:pPr>
              <a:spcBef>
                <a:spcPts val="1800"/>
              </a:spcBef>
            </a:pPr>
            <a:r>
              <a:rPr lang="fr-FR" sz="2000" dirty="0" smtClean="0"/>
              <a:t>Rarement intégré dans la mise à jour du </a:t>
            </a:r>
            <a:r>
              <a:rPr lang="fr-FR" sz="2000" dirty="0" err="1" smtClean="0"/>
              <a:t>DU</a:t>
            </a:r>
            <a:endParaRPr lang="fr-FR" sz="2000" dirty="0"/>
          </a:p>
          <a:p>
            <a:pPr lvl="1">
              <a:spcBef>
                <a:spcPts val="1800"/>
              </a:spcBef>
              <a:buClr>
                <a:srgbClr val="90C226"/>
              </a:buClr>
              <a:buFont typeface="Arial" panose="020B0604020202020204" pitchFamily="34" charset="0"/>
              <a:buChar char="•"/>
            </a:pPr>
            <a:endParaRPr lang="fr-FR" sz="17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5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Ambiance thermique - canicule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731455"/>
            <a:ext cx="8596668" cy="467503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Utilisation ou non des ventilateurs ? Des climatisations ?</a:t>
            </a: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Information arrivée relativement tardivement</a:t>
            </a: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Au final : très peu d’utilisation de ventilateurs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Utilisation des climatiseurs facilitée par l’isolement des personnes travaillant sur place (bureau ou atelier individuel)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Télétravail = impact sur les effets des fortes chaleurs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Utilisation du masque difficile (sensation de gêne, humidification accélérée, etc.)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Peu pris en compte dans le DU</a:t>
            </a:r>
          </a:p>
          <a:p>
            <a:pPr marL="0" indent="0">
              <a:spcBef>
                <a:spcPts val="1800"/>
              </a:spcBef>
              <a:buNone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fr-FR" dirty="0" smtClean="0"/>
              <a:t>Autres risques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751527"/>
            <a:ext cx="8596668" cy="474586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Rythmes biologiques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Hygiène des locaux</a:t>
            </a: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Nettoyage des EPI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Gestion des déchets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Circulation dans les locaux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Risque chimique (javel, désinfectants, etc.)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Ascenseurs</a:t>
            </a:r>
          </a:p>
          <a:p>
            <a:pPr>
              <a:spcBef>
                <a:spcPts val="1800"/>
              </a:spcBef>
            </a:pPr>
            <a:r>
              <a:rPr lang="fr-F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Etc.</a:t>
            </a:r>
          </a:p>
          <a:p>
            <a:pPr marL="0" indent="0">
              <a:spcBef>
                <a:spcPts val="1800"/>
              </a:spcBef>
              <a:buNone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8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Risques Psychosociaux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sz="2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B7AF3-2AC4-4173-A60D-49C4502EB5E1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750774"/>
            <a:ext cx="8596668" cy="4655713"/>
          </a:xfrm>
        </p:spPr>
        <p:txBody>
          <a:bodyPr>
            <a:noAutofit/>
          </a:bodyPr>
          <a:lstStyle/>
          <a:p>
            <a:pPr algn="just"/>
            <a:r>
              <a:rPr lang="fr-FR" sz="2000" b="1" dirty="0" smtClean="0"/>
              <a:t>Présentiel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 smtClean="0"/>
              <a:t>Inquiétudes </a:t>
            </a:r>
            <a:r>
              <a:rPr lang="fr-FR" sz="1800" dirty="0"/>
              <a:t>sur le risque de contamination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Echanges sociaux perturbés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Fatigue ressentie plus élevée</a:t>
            </a:r>
          </a:p>
          <a:p>
            <a:pPr algn="just">
              <a:spcBef>
                <a:spcPts val="2400"/>
              </a:spcBef>
            </a:pPr>
            <a:r>
              <a:rPr lang="fr-FR" sz="2000" b="1" dirty="0" smtClean="0"/>
              <a:t>Télétravail </a:t>
            </a:r>
            <a:r>
              <a:rPr lang="fr-FR" sz="2000" dirty="0" smtClean="0"/>
              <a:t>: </a:t>
            </a:r>
            <a:endParaRPr lang="fr-FR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R</a:t>
            </a:r>
            <a:r>
              <a:rPr lang="fr-FR" sz="1800" dirty="0" smtClean="0"/>
              <a:t>isque </a:t>
            </a:r>
            <a:r>
              <a:rPr lang="fr-FR" sz="1800" dirty="0"/>
              <a:t>d’isolement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R</a:t>
            </a:r>
            <a:r>
              <a:rPr lang="fr-FR" sz="1800" dirty="0" smtClean="0"/>
              <a:t>isque </a:t>
            </a:r>
            <a:r>
              <a:rPr lang="fr-FR" sz="1800" dirty="0"/>
              <a:t>lié à l’hyper-connexion au travail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G</a:t>
            </a:r>
            <a:r>
              <a:rPr lang="fr-FR" sz="1800" dirty="0" smtClean="0"/>
              <a:t>estion </a:t>
            </a:r>
            <a:r>
              <a:rPr lang="fr-FR" sz="1800" dirty="0"/>
              <a:t>de l’autonomie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E</a:t>
            </a:r>
            <a:r>
              <a:rPr lang="fr-FR" sz="1800" dirty="0" smtClean="0"/>
              <a:t>quilibre </a:t>
            </a:r>
            <a:r>
              <a:rPr lang="fr-FR" sz="1800" dirty="0"/>
              <a:t>entre vie professionnelle et vie personnelle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S</a:t>
            </a:r>
            <a:r>
              <a:rPr lang="fr-FR" sz="1800" dirty="0" smtClean="0"/>
              <a:t>uivi </a:t>
            </a:r>
            <a:r>
              <a:rPr lang="fr-FR" sz="1800" dirty="0"/>
              <a:t>de l’activité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R</a:t>
            </a:r>
            <a:r>
              <a:rPr lang="fr-FR" sz="1800" dirty="0" smtClean="0"/>
              <a:t>ôle </a:t>
            </a:r>
            <a:r>
              <a:rPr lang="fr-FR" sz="1800" dirty="0"/>
              <a:t>des managers de proximité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/>
              <a:t>M</a:t>
            </a:r>
            <a:r>
              <a:rPr lang="fr-FR" sz="1800" dirty="0" smtClean="0"/>
              <a:t>aintien </a:t>
            </a:r>
            <a:r>
              <a:rPr lang="fr-FR" sz="1800" dirty="0"/>
              <a:t>du </a:t>
            </a:r>
            <a:r>
              <a:rPr lang="fr-FR" sz="1800" dirty="0" smtClean="0"/>
              <a:t>collectif</a:t>
            </a:r>
          </a:p>
        </p:txBody>
      </p:sp>
    </p:spTree>
    <p:extLst>
      <p:ext uri="{BB962C8B-B14F-4D97-AF65-F5344CB8AC3E}">
        <p14:creationId xmlns:p14="http://schemas.microsoft.com/office/powerpoint/2010/main" val="168260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Personnalisé 5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004173"/>
      </a:accent2>
      <a:accent3>
        <a:srgbClr val="0070C0"/>
      </a:accent3>
      <a:accent4>
        <a:srgbClr val="E76618"/>
      </a:accent4>
      <a:accent5>
        <a:srgbClr val="C42F1A"/>
      </a:accent5>
      <a:accent6>
        <a:srgbClr val="918655"/>
      </a:accent6>
      <a:hlink>
        <a:srgbClr val="004173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5345</TotalTime>
  <Words>1552</Words>
  <Application>Microsoft Office PowerPoint</Application>
  <PresentationFormat>Grand écran</PresentationFormat>
  <Paragraphs>211</Paragraphs>
  <Slides>28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28</vt:i4>
      </vt:variant>
    </vt:vector>
  </HeadingPairs>
  <TitlesOfParts>
    <vt:vector size="36" baseType="lpstr">
      <vt:lpstr>Arial</vt:lpstr>
      <vt:lpstr>Calibri</vt:lpstr>
      <vt:lpstr>Trebuchet MS</vt:lpstr>
      <vt:lpstr>Wingdings 3</vt:lpstr>
      <vt:lpstr>Facette</vt:lpstr>
      <vt:lpstr>1_Thème Office</vt:lpstr>
      <vt:lpstr>4_Thème Office</vt:lpstr>
      <vt:lpstr>2_Thème Office</vt:lpstr>
      <vt:lpstr> Retour d’expérience COVID-19 – comment se préparer à une nouvelle épidémie?</vt:lpstr>
      <vt:lpstr>Sommaire</vt:lpstr>
      <vt:lpstr>Impact du confinement, du déconfinement et des mesures barrières sur les risques professionnels</vt:lpstr>
      <vt:lpstr>Risques Biologiques</vt:lpstr>
      <vt:lpstr>Risques Biomécaniques - télétravail</vt:lpstr>
      <vt:lpstr>Risques Biomécaniques - autres</vt:lpstr>
      <vt:lpstr>Ambiance thermique - canicule</vt:lpstr>
      <vt:lpstr>Autres risques</vt:lpstr>
      <vt:lpstr>Risques Psychosociaux </vt:lpstr>
      <vt:lpstr>Evolution du suivi médical</vt:lpstr>
      <vt:lpstr>Suivi Médical</vt:lpstr>
      <vt:lpstr>Suivi Médical</vt:lpstr>
      <vt:lpstr>Nouvelle liste de personnes vulnérables</vt:lpstr>
      <vt:lpstr>Attention: nouvelle liste = liste pour l’activité partielle</vt:lpstr>
      <vt:lpstr>Liste de questions fréquemment posées</vt:lpstr>
      <vt:lpstr>Est-ce que le médecin du travail peut s’opposer au retour au travail d’un salarié vulnérable?</vt:lpstr>
      <vt:lpstr>Est-ce que le service de santé au travail doit contacter tous les salariés vulnérables avant une reprise d’activité?</vt:lpstr>
      <vt:lpstr>Le médecin doit-il « convoquer » des salariés que l’employeur lui aurait désigné comme vulnérables et en arrêt </vt:lpstr>
      <vt:lpstr>Possibilité de faire des listings de personnes vulnérables à l’employeur?</vt:lpstr>
      <vt:lpstr>Comment préserver la santé psychique des salariés dans ces circonstances exceptionnelles?  </vt:lpstr>
      <vt:lpstr>Perspectives</vt:lpstr>
      <vt:lpstr>Conclusion</vt:lpstr>
      <vt:lpstr>Eléments à prendre en compte en cas de nouveau confinement/nouvelle épidémie</vt:lpstr>
      <vt:lpstr>Eléments généraux</vt:lpstr>
      <vt:lpstr>Risques Biologiques</vt:lpstr>
      <vt:lpstr>Risques Biomécaniques - télétravail</vt:lpstr>
      <vt:lpstr>Risques Psychosociaux</vt:lpstr>
      <vt:lpstr>Sources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Ordinaire  MTN-Prévention</dc:title>
  <dc:creator>Flore Taillard</dc:creator>
  <cp:lastModifiedBy>Adrien Duc</cp:lastModifiedBy>
  <cp:revision>300</cp:revision>
  <dcterms:created xsi:type="dcterms:W3CDTF">2015-06-12T11:54:42Z</dcterms:created>
  <dcterms:modified xsi:type="dcterms:W3CDTF">2020-09-21T10:00:44Z</dcterms:modified>
</cp:coreProperties>
</file>